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9"/>
  </p:sldMasterIdLst>
  <p:notesMasterIdLst>
    <p:notesMasterId r:id="rId20"/>
  </p:notesMasterIdLst>
  <p:handoutMasterIdLst>
    <p:handoutMasterId r:id="rId21"/>
  </p:handoutMasterIdLst>
  <p:sldIdLst>
    <p:sldId id="260" r:id="rId10"/>
    <p:sldId id="257" r:id="rId11"/>
    <p:sldId id="269" r:id="rId12"/>
    <p:sldId id="267" r:id="rId13"/>
    <p:sldId id="271" r:id="rId14"/>
    <p:sldId id="270" r:id="rId15"/>
    <p:sldId id="262" r:id="rId16"/>
    <p:sldId id="263" r:id="rId17"/>
    <p:sldId id="264" r:id="rId18"/>
    <p:sldId id="265" r:id="rId19"/>
  </p:sldIdLst>
  <p:sldSz cx="12190413" cy="6858000"/>
  <p:notesSz cx="6858000" cy="9144000"/>
  <p:custDataLst>
    <p:tags r:id="rId22"/>
  </p:custDataLst>
  <p:defaultTextStyle>
    <a:defPPr>
      <a:defRPr lang="da-DK"/>
    </a:defPPr>
    <a:lvl1pPr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ＭＳ Ｐゴシック" pitchFamily="-8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0000"/>
    <a:srgbClr val="000000"/>
    <a:srgbClr val="FFCC00"/>
    <a:srgbClr val="FF6600"/>
    <a:srgbClr val="FF0000"/>
    <a:srgbClr val="FF0099"/>
    <a:srgbClr val="CC3399"/>
    <a:srgbClr val="660066"/>
    <a:srgbClr val="66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35" autoAdjust="0"/>
    <p:restoredTop sz="96098" autoAdjust="0"/>
  </p:normalViewPr>
  <p:slideViewPr>
    <p:cSldViewPr showGuides="1">
      <p:cViewPr>
        <p:scale>
          <a:sx n="75" d="100"/>
          <a:sy n="75" d="100"/>
        </p:scale>
        <p:origin x="1344" y="86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customXml" Target="../customXml/item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1.xml"/><Relationship Id="rId14" Type="http://schemas.openxmlformats.org/officeDocument/2006/relationships/slide" Target="slides/slide5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da-DK" dirty="0">
              <a:latin typeface="Arial" panose="020B0604020202020204" pitchFamily="34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endParaRPr lang="da-DK" dirty="0">
              <a:latin typeface="Arial" panose="020B0604020202020204" pitchFamily="34" charset="0"/>
            </a:endParaRP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endParaRPr lang="da-DK" dirty="0">
              <a:latin typeface="Arial" panose="020B0604020202020204" pitchFamily="34" charset="0"/>
            </a:endParaRP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/>
            </a:lvl1pPr>
          </a:lstStyle>
          <a:p>
            <a:fld id="{491ECFBD-4A0D-4BCF-98A8-E205F44719BF}" type="slidenum">
              <a:rPr lang="da-DK" smtClean="0">
                <a:latin typeface="Arial" panose="020B0604020202020204" pitchFamily="34" charset="0"/>
              </a:rPr>
              <a:pPr/>
              <a:t>‹#›</a:t>
            </a:fld>
            <a:endParaRPr lang="da-DK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809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endParaRPr lang="da-DK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endParaRPr lang="da-DK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endParaRPr lang="da-DK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latin typeface="Arial" panose="020B0604020202020204" pitchFamily="34" charset="0"/>
              </a:defRPr>
            </a:lvl1pPr>
          </a:lstStyle>
          <a:p>
            <a:fld id="{C734BB09-483B-4C4B-A5A4-C02A22055B01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77836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pitchFamily="-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/>
          <p:cNvSpPr/>
          <p:nvPr userDrawn="1"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-80" charset="-128"/>
            </a:endParaRPr>
          </a:p>
        </p:txBody>
      </p:sp>
      <p:sp>
        <p:nvSpPr>
          <p:cNvPr id="11" name="Logo white">
            <a:extLst>
              <a:ext uri="{FF2B5EF4-FFF2-40B4-BE49-F238E27FC236}">
                <a16:creationId xmlns:a16="http://schemas.microsoft.com/office/drawing/2014/main" id="{275A6477-FE3A-4D40-B1FE-E46C11E344A5}"/>
              </a:ext>
            </a:extLst>
          </p:cNvPr>
          <p:cNvSpPr>
            <a:spLocks noChangeAspect="1"/>
          </p:cNvSpPr>
          <p:nvPr userDrawn="1">
            <p:custDataLst>
              <p:tags r:id="rId1"/>
            </p:custDataLst>
          </p:nvPr>
        </p:nvSpPr>
        <p:spPr bwMode="auto">
          <a:xfrm>
            <a:off x="252000" y="252000"/>
            <a:ext cx="419611" cy="612000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9859" y="3545117"/>
            <a:ext cx="10840028" cy="2706458"/>
          </a:xfrm>
        </p:spPr>
        <p:txBody>
          <a:bodyPr anchor="t" anchorCtr="0"/>
          <a:lstStyle>
            <a:lvl1pPr>
              <a:lnSpc>
                <a:spcPct val="93000"/>
              </a:lnSpc>
              <a:defRPr sz="8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7072" y="1704975"/>
            <a:ext cx="10840028" cy="1660654"/>
          </a:xfrm>
        </p:spPr>
        <p:txBody>
          <a:bodyPr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117C6C-7BC3-4888-BC29-FAB17565D11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E4668-D07F-4B96-9755-17540273485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214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6" userDrawn="1">
          <p15:clr>
            <a:srgbClr val="F26B43"/>
          </p15:clr>
        </p15:guide>
        <p15:guide id="2" pos="6984" userDrawn="1">
          <p15:clr>
            <a:srgbClr val="F26B43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/Pause 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ckground">
            <a:extLst>
              <a:ext uri="{FF2B5EF4-FFF2-40B4-BE49-F238E27FC236}">
                <a16:creationId xmlns:a16="http://schemas.microsoft.com/office/drawing/2014/main" id="{AF9D3C51-A276-4E1F-B6B6-FD6A4E17EE28}"/>
              </a:ext>
            </a:extLst>
          </p:cNvPr>
          <p:cNvSpPr/>
          <p:nvPr userDrawn="1"/>
        </p:nvSpPr>
        <p:spPr bwMode="auto">
          <a:xfrm>
            <a:off x="0" y="0"/>
            <a:ext cx="12193200" cy="6861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-80" charset="-128"/>
            </a:endParaRP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C9776080-6230-4AB8-AB28-4D6744DD01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B7FFAE6-D148-4A15-9DFC-7D71B820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125B57E-AFC7-4517-B327-461DB01D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V="1"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Logo color">
            <a:extLst>
              <a:ext uri="{FF2B5EF4-FFF2-40B4-BE49-F238E27FC236}">
                <a16:creationId xmlns:a16="http://schemas.microsoft.com/office/drawing/2014/main" id="{B0EE486B-843B-49D6-90AE-5093AB56E30F}"/>
              </a:ext>
            </a:extLst>
          </p:cNvPr>
          <p:cNvSpPr>
            <a:spLocks noChangeAspect="1"/>
          </p:cNvSpPr>
          <p:nvPr userDrawn="1">
            <p:custDataLst>
              <p:tags r:id="rId1"/>
            </p:custDataLst>
          </p:nvPr>
        </p:nvSpPr>
        <p:spPr bwMode="auto">
          <a:xfrm>
            <a:off x="4870539" y="1651373"/>
            <a:ext cx="2388323" cy="3483354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78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/Pause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ackground">
            <a:extLst>
              <a:ext uri="{FF2B5EF4-FFF2-40B4-BE49-F238E27FC236}">
                <a16:creationId xmlns:a16="http://schemas.microsoft.com/office/drawing/2014/main" id="{A3420087-96DF-432F-B192-585D42BF6A4E}"/>
              </a:ext>
            </a:extLst>
          </p:cNvPr>
          <p:cNvSpPr/>
          <p:nvPr userDrawn="1"/>
        </p:nvSpPr>
        <p:spPr bwMode="auto">
          <a:xfrm>
            <a:off x="0" y="0"/>
            <a:ext cx="12193200" cy="686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-80" charset="-128"/>
            </a:endParaRPr>
          </a:p>
        </p:txBody>
      </p:sp>
      <p:sp>
        <p:nvSpPr>
          <p:cNvPr id="13" name="Logo color">
            <a:extLst>
              <a:ext uri="{FF2B5EF4-FFF2-40B4-BE49-F238E27FC236}">
                <a16:creationId xmlns:a16="http://schemas.microsoft.com/office/drawing/2014/main" id="{09BBEE10-6A59-474F-B766-7643F97F869F}"/>
              </a:ext>
            </a:extLst>
          </p:cNvPr>
          <p:cNvSpPr>
            <a:spLocks noChangeAspect="1"/>
          </p:cNvSpPr>
          <p:nvPr userDrawn="1">
            <p:custDataLst>
              <p:tags r:id="rId1"/>
            </p:custDataLst>
          </p:nvPr>
        </p:nvSpPr>
        <p:spPr bwMode="auto">
          <a:xfrm>
            <a:off x="4870539" y="1651373"/>
            <a:ext cx="2388323" cy="3483354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062B26-8169-4B93-8FD8-CFDB0855A9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A59923C-6F09-424E-AF1E-AC62326A9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C299FA2-BF46-4410-B2CD-E3C80B7A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V="1"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fld id="{24C8C45C-947F-4981-8B3F-4F32E973C9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Bottom bar">
            <a:extLst>
              <a:ext uri="{FF2B5EF4-FFF2-40B4-BE49-F238E27FC236}">
                <a16:creationId xmlns:a16="http://schemas.microsoft.com/office/drawing/2014/main" id="{495865CE-5BE9-4122-8AB8-48E534DD88F7}"/>
              </a:ext>
            </a:extLst>
          </p:cNvPr>
          <p:cNvSpPr/>
          <p:nvPr userDrawn="1"/>
        </p:nvSpPr>
        <p:spPr bwMode="auto">
          <a:xfrm>
            <a:off x="0" y="6541200"/>
            <a:ext cx="12193200" cy="3168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2" name="Top bar">
            <a:extLst>
              <a:ext uri="{FF2B5EF4-FFF2-40B4-BE49-F238E27FC236}">
                <a16:creationId xmlns:a16="http://schemas.microsoft.com/office/drawing/2014/main" id="{0D436479-94F3-475C-8F8D-D3CDC81793FD}"/>
              </a:ext>
            </a:extLst>
          </p:cNvPr>
          <p:cNvSpPr/>
          <p:nvPr userDrawn="1"/>
        </p:nvSpPr>
        <p:spPr bwMode="auto">
          <a:xfrm>
            <a:off x="0" y="0"/>
            <a:ext cx="12193200" cy="504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376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9859" y="3545117"/>
            <a:ext cx="10840028" cy="2706458"/>
          </a:xfrm>
        </p:spPr>
        <p:txBody>
          <a:bodyPr anchor="t" anchorCtr="0"/>
          <a:lstStyle>
            <a:lvl1pPr>
              <a:lnSpc>
                <a:spcPct val="93000"/>
              </a:lnSpc>
              <a:defRPr sz="8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7072" y="1704975"/>
            <a:ext cx="10840028" cy="1660654"/>
          </a:xfrm>
        </p:spPr>
        <p:txBody>
          <a:bodyPr anchor="b" anchorCtr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3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346B4F-F02C-40EC-9B70-932B18214C6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7EB69-BB5A-407E-BF0A-1CB9B24506D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919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6" userDrawn="1">
          <p15:clr>
            <a:srgbClr val="F26B43"/>
          </p15:clr>
        </p15:guide>
        <p15:guide id="2" pos="6984" userDrawn="1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48A0E3C-0CE1-4BBF-A912-5A81BF3B7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8860-CDAD-4F91-9292-2B11655C19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7A21B-9B48-4777-BF0D-9FB95719C2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774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84" userDrawn="1">
          <p15:clr>
            <a:srgbClr val="F26B43"/>
          </p15:clr>
        </p15:guide>
        <p15:guide id="2" pos="1117" userDrawn="1">
          <p15:clr>
            <a:srgbClr val="F26B43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EB1D5E1-0C4E-4A74-BE37-26307F7E2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726" y="426127"/>
            <a:ext cx="9312374" cy="9727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74800" y="1706399"/>
            <a:ext cx="4410177" cy="4546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8001" y="1706399"/>
            <a:ext cx="4409100" cy="45468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499420-B0E8-4C8A-8C00-E21262271A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EE7F0E-E606-41AC-BBBF-B5AECB1112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213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18">
          <p15:clr>
            <a:srgbClr val="F26B43"/>
          </p15:clr>
        </p15:guide>
        <p15:guide id="2" pos="3896">
          <p15:clr>
            <a:srgbClr val="F26B43"/>
          </p15:clr>
        </p15:guide>
        <p15:guide id="3" pos="4205">
          <p15:clr>
            <a:srgbClr val="F26B43"/>
          </p15:clr>
        </p15:guide>
        <p15:guide id="4" pos="6984">
          <p15:clr>
            <a:srgbClr val="F26B43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90A2595F-A737-4D92-946C-EC0BBF88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726" y="426127"/>
            <a:ext cx="6048672" cy="9727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726" y="1706328"/>
            <a:ext cx="6048672" cy="45455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5D29D0-EA4F-4318-8A82-6C2B200A712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31213" y="849734"/>
            <a:ext cx="3859200" cy="25056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5B8511D-E10E-40C3-82A6-3DCDC97CF6C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31213" y="3563718"/>
            <a:ext cx="3859200" cy="25056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986237-C7E2-4498-82A4-361A340A65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64EEF-2B63-484E-803A-4FCD66F243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67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927" userDrawn="1">
          <p15:clr>
            <a:srgbClr val="F26B43"/>
          </p15:clr>
        </p15:guide>
        <p15:guide id="2" pos="5247" userDrawn="1">
          <p15:clr>
            <a:srgbClr val="F26B43"/>
          </p15:clr>
        </p15:guide>
        <p15:guide id="3" pos="1117" userDrawn="1">
          <p15:clr>
            <a:srgbClr val="F26B43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2213382-11A1-48CE-B0A0-D8A7D2686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1360" y="426127"/>
            <a:ext cx="6865740" cy="9727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1360" y="1706328"/>
            <a:ext cx="6865740" cy="45455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5D29D0-EA4F-4318-8A82-6C2B200A712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1314523"/>
            <a:ext cx="3708000" cy="24552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5B8511D-E10E-40C3-82A6-3DCDC97CF6C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3968153"/>
            <a:ext cx="3708000" cy="24552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26B732-1A52-4AA9-89FC-8FC5439E40D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5D0DC-E43F-43DA-AA0F-C0C54C8939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562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84" userDrawn="1">
          <p15:clr>
            <a:srgbClr val="F26B43"/>
          </p15:clr>
        </p15:guide>
        <p15:guide id="2" pos="2660" userDrawn="1">
          <p15:clr>
            <a:srgbClr val="F26B43"/>
          </p15:clr>
        </p15:guide>
        <p15:guide id="3" pos="2335" userDrawn="1">
          <p15:clr>
            <a:srgbClr val="F26B43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53C3-F3F7-4638-96F8-7CF20CB55E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650" y="980727"/>
            <a:ext cx="3740400" cy="41811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add title one line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C0DB591-4602-46B3-B1C3-1E64148AB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50" y="4407150"/>
            <a:ext cx="3740400" cy="18444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8416079-1CFC-426F-A6ED-5AB355FC545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22750" y="979200"/>
            <a:ext cx="3740400" cy="417767"/>
          </a:xfrm>
        </p:spPr>
        <p:txBody>
          <a:bodyPr anchor="b" anchorCtr="0"/>
          <a:lstStyle>
            <a:lvl1pPr marL="0" indent="0">
              <a:buNone/>
              <a:defRPr sz="2400" b="1"/>
            </a:lvl1pPr>
            <a:lvl2pPr marL="0" indent="0">
              <a:buNone/>
              <a:defRPr sz="2400" b="1"/>
            </a:lvl2pPr>
            <a:lvl3pPr marL="0" indent="0">
              <a:buNone/>
              <a:defRPr sz="2400" b="1"/>
            </a:lvl3pPr>
            <a:lvl4pPr marL="0" indent="0">
              <a:buNone/>
              <a:defRPr sz="2400" b="1"/>
            </a:lvl4pPr>
            <a:lvl5pPr marL="0" indent="0">
              <a:buNone/>
              <a:defRPr sz="2400" b="1"/>
            </a:lvl5pPr>
          </a:lstStyle>
          <a:p>
            <a:pPr lvl="0"/>
            <a:r>
              <a:rPr lang="en-GB" dirty="0"/>
              <a:t>Click to add title one line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358873C-68BF-4E89-B536-B3248F2B25FE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222750" y="4406899"/>
            <a:ext cx="3740401" cy="184467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69A0E900-1FE2-4CC1-B435-93F3A11893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197850" y="979200"/>
            <a:ext cx="3740400" cy="417767"/>
          </a:xfrm>
        </p:spPr>
        <p:txBody>
          <a:bodyPr anchor="b" anchorCtr="0"/>
          <a:lstStyle>
            <a:lvl1pPr marL="0" indent="0">
              <a:buNone/>
              <a:defRPr sz="2400" b="1"/>
            </a:lvl1pPr>
            <a:lvl2pPr marL="0" indent="0">
              <a:buNone/>
              <a:defRPr sz="2400" b="1"/>
            </a:lvl2pPr>
            <a:lvl3pPr marL="0" indent="0">
              <a:buNone/>
              <a:defRPr sz="2400" b="1"/>
            </a:lvl3pPr>
            <a:lvl4pPr marL="0" indent="0">
              <a:buNone/>
              <a:defRPr sz="2400" b="1"/>
            </a:lvl4pPr>
            <a:lvl5pPr marL="0" indent="0">
              <a:buNone/>
              <a:defRPr sz="2400" b="1"/>
            </a:lvl5pPr>
          </a:lstStyle>
          <a:p>
            <a:pPr lvl="0"/>
            <a:r>
              <a:rPr lang="en-GB" dirty="0"/>
              <a:t>Click to add title one line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E094886A-F110-4851-B1DA-8DFC40D509F8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8197850" y="4406899"/>
            <a:ext cx="3740400" cy="184467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1B02311-54A6-4455-B615-BBCA0DA742E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47650" y="1546282"/>
            <a:ext cx="3740400" cy="26640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710A5827-3485-49A0-81F0-FF89EE34B80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23149" y="1548581"/>
            <a:ext cx="3740400" cy="26640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E27B0558-FCB8-4A55-9BA9-182DFF0387F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198648" y="1546282"/>
            <a:ext cx="3740400" cy="266400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the placeholder and paste image via Skyfish icon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346B4F-F02C-40EC-9B70-932B18214C6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7EB69-BB5A-407E-BF0A-1CB9B24506D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374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56">
          <p15:clr>
            <a:srgbClr val="F26B43"/>
          </p15:clr>
        </p15:guide>
        <p15:guide id="2" pos="7522" userDrawn="1">
          <p15:clr>
            <a:srgbClr val="F26B43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97DEAA-3B7B-49C7-8C28-3F21F36A9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1F74546-9D06-4CF7-806D-E04B043BF5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53AB3-8AAF-469F-AD3F-AE5E1A39D7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45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17" userDrawn="1">
          <p15:clr>
            <a:srgbClr val="F26B43"/>
          </p15:clr>
        </p15:guide>
        <p15:guide id="2" pos="6984" userDrawn="1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og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75ABF-082F-4A38-B952-09157E37A8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A39F3A-7714-4FD6-9132-D60FFA220D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26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ogo color">
            <a:extLst>
              <a:ext uri="{FF2B5EF4-FFF2-40B4-BE49-F238E27FC236}">
                <a16:creationId xmlns:a16="http://schemas.microsoft.com/office/drawing/2014/main" id="{ADC92552-7939-46C1-AAFE-B97F51EBFFE9}"/>
              </a:ext>
            </a:extLst>
          </p:cNvPr>
          <p:cNvSpPr>
            <a:spLocks noChangeAspect="1"/>
          </p:cNvSpPr>
          <p:nvPr userDrawn="1">
            <p:custDataLst>
              <p:tags r:id="rId13"/>
            </p:custDataLst>
          </p:nvPr>
        </p:nvSpPr>
        <p:spPr bwMode="auto">
          <a:xfrm>
            <a:off x="252000" y="252000"/>
            <a:ext cx="419611" cy="612000"/>
          </a:xfrm>
          <a:custGeom>
            <a:avLst/>
            <a:gdLst>
              <a:gd name="connsiteX0" fmla="*/ 1050029 w 4933949"/>
              <a:gd name="connsiteY0" fmla="*/ 6094413 h 7196138"/>
              <a:gd name="connsiteX1" fmla="*/ 3883920 w 4933949"/>
              <a:gd name="connsiteY1" fmla="*/ 6094413 h 7196138"/>
              <a:gd name="connsiteX2" fmla="*/ 4933949 w 4933949"/>
              <a:gd name="connsiteY2" fmla="*/ 6645934 h 7196138"/>
              <a:gd name="connsiteX3" fmla="*/ 3883920 w 4933949"/>
              <a:gd name="connsiteY3" fmla="*/ 7196138 h 7196138"/>
              <a:gd name="connsiteX4" fmla="*/ 1050029 w 4933949"/>
              <a:gd name="connsiteY4" fmla="*/ 7196138 h 7196138"/>
              <a:gd name="connsiteX5" fmla="*/ 0 w 4933949"/>
              <a:gd name="connsiteY5" fmla="*/ 6645934 h 7196138"/>
              <a:gd name="connsiteX6" fmla="*/ 1050029 w 4933949"/>
              <a:gd name="connsiteY6" fmla="*/ 6094413 h 7196138"/>
              <a:gd name="connsiteX7" fmla="*/ 1050029 w 4933949"/>
              <a:gd name="connsiteY7" fmla="*/ 4730750 h 7196138"/>
              <a:gd name="connsiteX8" fmla="*/ 3883920 w 4933949"/>
              <a:gd name="connsiteY8" fmla="*/ 4730750 h 7196138"/>
              <a:gd name="connsiteX9" fmla="*/ 4933949 w 4933949"/>
              <a:gd name="connsiteY9" fmla="*/ 5283066 h 7196138"/>
              <a:gd name="connsiteX10" fmla="*/ 3883920 w 4933949"/>
              <a:gd name="connsiteY10" fmla="*/ 5834063 h 7196138"/>
              <a:gd name="connsiteX11" fmla="*/ 1050029 w 4933949"/>
              <a:gd name="connsiteY11" fmla="*/ 5834063 h 7196138"/>
              <a:gd name="connsiteX12" fmla="*/ 0 w 4933949"/>
              <a:gd name="connsiteY12" fmla="*/ 5283066 h 7196138"/>
              <a:gd name="connsiteX13" fmla="*/ 1050029 w 4933949"/>
              <a:gd name="connsiteY13" fmla="*/ 4730750 h 7196138"/>
              <a:gd name="connsiteX14" fmla="*/ 1050029 w 4933949"/>
              <a:gd name="connsiteY14" fmla="*/ 3368675 h 7196138"/>
              <a:gd name="connsiteX15" fmla="*/ 3883920 w 4933949"/>
              <a:gd name="connsiteY15" fmla="*/ 3368675 h 7196138"/>
              <a:gd name="connsiteX16" fmla="*/ 4933949 w 4933949"/>
              <a:gd name="connsiteY16" fmla="*/ 3920991 h 7196138"/>
              <a:gd name="connsiteX17" fmla="*/ 3883920 w 4933949"/>
              <a:gd name="connsiteY17" fmla="*/ 4471988 h 7196138"/>
              <a:gd name="connsiteX18" fmla="*/ 1050029 w 4933949"/>
              <a:gd name="connsiteY18" fmla="*/ 4471988 h 7196138"/>
              <a:gd name="connsiteX19" fmla="*/ 0 w 4933949"/>
              <a:gd name="connsiteY19" fmla="*/ 3920991 h 7196138"/>
              <a:gd name="connsiteX20" fmla="*/ 1050029 w 4933949"/>
              <a:gd name="connsiteY20" fmla="*/ 3368675 h 7196138"/>
              <a:gd name="connsiteX21" fmla="*/ 678543 w 4933949"/>
              <a:gd name="connsiteY21" fmla="*/ 305710 h 7196138"/>
              <a:gd name="connsiteX22" fmla="*/ 678543 w 4933949"/>
              <a:gd name="connsiteY22" fmla="*/ 2307316 h 7196138"/>
              <a:gd name="connsiteX23" fmla="*/ 909109 w 4933949"/>
              <a:gd name="connsiteY23" fmla="*/ 2307316 h 7196138"/>
              <a:gd name="connsiteX24" fmla="*/ 1119911 w 4933949"/>
              <a:gd name="connsiteY24" fmla="*/ 2234842 h 7196138"/>
              <a:gd name="connsiteX25" fmla="*/ 1198962 w 4933949"/>
              <a:gd name="connsiteY25" fmla="*/ 1615517 h 7196138"/>
              <a:gd name="connsiteX26" fmla="*/ 1198962 w 4933949"/>
              <a:gd name="connsiteY26" fmla="*/ 996191 h 7196138"/>
              <a:gd name="connsiteX27" fmla="*/ 1119911 w 4933949"/>
              <a:gd name="connsiteY27" fmla="*/ 378184 h 7196138"/>
              <a:gd name="connsiteX28" fmla="*/ 909109 w 4933949"/>
              <a:gd name="connsiteY28" fmla="*/ 305710 h 7196138"/>
              <a:gd name="connsiteX29" fmla="*/ 678543 w 4933949"/>
              <a:gd name="connsiteY29" fmla="*/ 305710 h 7196138"/>
              <a:gd name="connsiteX30" fmla="*/ 1842869 w 4933949"/>
              <a:gd name="connsiteY30" fmla="*/ 0 h 7196138"/>
              <a:gd name="connsiteX31" fmla="*/ 3073618 w 4933949"/>
              <a:gd name="connsiteY31" fmla="*/ 0 h 7196138"/>
              <a:gd name="connsiteX32" fmla="*/ 3114467 w 4933949"/>
              <a:gd name="connsiteY32" fmla="*/ 14495 h 7196138"/>
              <a:gd name="connsiteX33" fmla="*/ 3128962 w 4933949"/>
              <a:gd name="connsiteY33" fmla="*/ 54027 h 7196138"/>
              <a:gd name="connsiteX34" fmla="*/ 3128962 w 4933949"/>
              <a:gd name="connsiteY34" fmla="*/ 275402 h 7196138"/>
              <a:gd name="connsiteX35" fmla="*/ 3114467 w 4933949"/>
              <a:gd name="connsiteY35" fmla="*/ 314934 h 7196138"/>
              <a:gd name="connsiteX36" fmla="*/ 3073618 w 4933949"/>
              <a:gd name="connsiteY36" fmla="*/ 329429 h 7196138"/>
              <a:gd name="connsiteX37" fmla="*/ 2679620 w 4933949"/>
              <a:gd name="connsiteY37" fmla="*/ 329429 h 7196138"/>
              <a:gd name="connsiteX38" fmla="*/ 2679620 w 4933949"/>
              <a:gd name="connsiteY38" fmla="*/ 2558999 h 7196138"/>
              <a:gd name="connsiteX39" fmla="*/ 2665125 w 4933949"/>
              <a:gd name="connsiteY39" fmla="*/ 2598530 h 7196138"/>
              <a:gd name="connsiteX40" fmla="*/ 2625594 w 4933949"/>
              <a:gd name="connsiteY40" fmla="*/ 2613025 h 7196138"/>
              <a:gd name="connsiteX41" fmla="*/ 2290893 w 4933949"/>
              <a:gd name="connsiteY41" fmla="*/ 2613025 h 7196138"/>
              <a:gd name="connsiteX42" fmla="*/ 2250044 w 4933949"/>
              <a:gd name="connsiteY42" fmla="*/ 2598530 h 7196138"/>
              <a:gd name="connsiteX43" fmla="*/ 2235549 w 4933949"/>
              <a:gd name="connsiteY43" fmla="*/ 2558999 h 7196138"/>
              <a:gd name="connsiteX44" fmla="*/ 2235549 w 4933949"/>
              <a:gd name="connsiteY44" fmla="*/ 329429 h 7196138"/>
              <a:gd name="connsiteX45" fmla="*/ 1842869 w 4933949"/>
              <a:gd name="connsiteY45" fmla="*/ 329429 h 7196138"/>
              <a:gd name="connsiteX46" fmla="*/ 1802020 w 4933949"/>
              <a:gd name="connsiteY46" fmla="*/ 314934 h 7196138"/>
              <a:gd name="connsiteX47" fmla="*/ 1787525 w 4933949"/>
              <a:gd name="connsiteY47" fmla="*/ 275402 h 7196138"/>
              <a:gd name="connsiteX48" fmla="*/ 1787525 w 4933949"/>
              <a:gd name="connsiteY48" fmla="*/ 54027 h 7196138"/>
              <a:gd name="connsiteX49" fmla="*/ 1802020 w 4933949"/>
              <a:gd name="connsiteY49" fmla="*/ 14495 h 7196138"/>
              <a:gd name="connsiteX50" fmla="*/ 1842869 w 4933949"/>
              <a:gd name="connsiteY50" fmla="*/ 0 h 7196138"/>
              <a:gd name="connsiteX51" fmla="*/ 317544 w 4933949"/>
              <a:gd name="connsiteY51" fmla="*/ 0 h 7196138"/>
              <a:gd name="connsiteX52" fmla="*/ 972349 w 4933949"/>
              <a:gd name="connsiteY52" fmla="*/ 0 h 7196138"/>
              <a:gd name="connsiteX53" fmla="*/ 1476958 w 4933949"/>
              <a:gd name="connsiteY53" fmla="*/ 179209 h 7196138"/>
              <a:gd name="connsiteX54" fmla="*/ 1619250 w 4933949"/>
              <a:gd name="connsiteY54" fmla="*/ 1025181 h 7196138"/>
              <a:gd name="connsiteX55" fmla="*/ 1619250 w 4933949"/>
              <a:gd name="connsiteY55" fmla="*/ 1587845 h 7196138"/>
              <a:gd name="connsiteX56" fmla="*/ 1476958 w 4933949"/>
              <a:gd name="connsiteY56" fmla="*/ 2433816 h 7196138"/>
              <a:gd name="connsiteX57" fmla="*/ 972349 w 4933949"/>
              <a:gd name="connsiteY57" fmla="*/ 2613025 h 7196138"/>
              <a:gd name="connsiteX58" fmla="*/ 317544 w 4933949"/>
              <a:gd name="connsiteY58" fmla="*/ 2613025 h 7196138"/>
              <a:gd name="connsiteX59" fmla="*/ 278018 w 4933949"/>
              <a:gd name="connsiteY59" fmla="*/ 2598530 h 7196138"/>
              <a:gd name="connsiteX60" fmla="*/ 263525 w 4933949"/>
              <a:gd name="connsiteY60" fmla="*/ 2558999 h 7196138"/>
              <a:gd name="connsiteX61" fmla="*/ 263525 w 4933949"/>
              <a:gd name="connsiteY61" fmla="*/ 54027 h 7196138"/>
              <a:gd name="connsiteX62" fmla="*/ 278018 w 4933949"/>
              <a:gd name="connsiteY62" fmla="*/ 14495 h 7196138"/>
              <a:gd name="connsiteX63" fmla="*/ 317544 w 4933949"/>
              <a:gd name="connsiteY63" fmla="*/ 0 h 7196138"/>
              <a:gd name="connsiteX64" fmla="*/ 3359213 w 4933949"/>
              <a:gd name="connsiteY64" fmla="*/ 0 h 7196138"/>
              <a:gd name="connsiteX65" fmla="*/ 3664991 w 4933949"/>
              <a:gd name="connsiteY65" fmla="*/ 0 h 7196138"/>
              <a:gd name="connsiteX66" fmla="*/ 3705850 w 4933949"/>
              <a:gd name="connsiteY66" fmla="*/ 14497 h 7196138"/>
              <a:gd name="connsiteX67" fmla="*/ 3720348 w 4933949"/>
              <a:gd name="connsiteY67" fmla="*/ 54035 h 7196138"/>
              <a:gd name="connsiteX68" fmla="*/ 3720348 w 4933949"/>
              <a:gd name="connsiteY68" fmla="*/ 1903062 h 7196138"/>
              <a:gd name="connsiteX69" fmla="*/ 3798111 w 4933949"/>
              <a:gd name="connsiteY69" fmla="*/ 2279984 h 7196138"/>
              <a:gd name="connsiteX70" fmla="*/ 3976042 w 4933949"/>
              <a:gd name="connsiteY70" fmla="*/ 2349833 h 7196138"/>
              <a:gd name="connsiteX71" fmla="*/ 4163200 w 4933949"/>
              <a:gd name="connsiteY71" fmla="*/ 2279984 h 7196138"/>
              <a:gd name="connsiteX72" fmla="*/ 4240963 w 4933949"/>
              <a:gd name="connsiteY72" fmla="*/ 1903062 h 7196138"/>
              <a:gd name="connsiteX73" fmla="*/ 4240963 w 4933949"/>
              <a:gd name="connsiteY73" fmla="*/ 54035 h 7196138"/>
              <a:gd name="connsiteX74" fmla="*/ 4255461 w 4933949"/>
              <a:gd name="connsiteY74" fmla="*/ 14497 h 7196138"/>
              <a:gd name="connsiteX75" fmla="*/ 4295001 w 4933949"/>
              <a:gd name="connsiteY75" fmla="*/ 0 h 7196138"/>
              <a:gd name="connsiteX76" fmla="*/ 4602098 w 4933949"/>
              <a:gd name="connsiteY76" fmla="*/ 0 h 7196138"/>
              <a:gd name="connsiteX77" fmla="*/ 4641638 w 4933949"/>
              <a:gd name="connsiteY77" fmla="*/ 14497 h 7196138"/>
              <a:gd name="connsiteX78" fmla="*/ 4656136 w 4933949"/>
              <a:gd name="connsiteY78" fmla="*/ 54035 h 7196138"/>
              <a:gd name="connsiteX79" fmla="*/ 4656136 w 4933949"/>
              <a:gd name="connsiteY79" fmla="*/ 1904380 h 7196138"/>
              <a:gd name="connsiteX80" fmla="*/ 4507201 w 4933949"/>
              <a:gd name="connsiteY80" fmla="*/ 2459220 h 7196138"/>
              <a:gd name="connsiteX81" fmla="*/ 3981314 w 4933949"/>
              <a:gd name="connsiteY81" fmla="*/ 2646363 h 7196138"/>
              <a:gd name="connsiteX82" fmla="*/ 3447519 w 4933949"/>
              <a:gd name="connsiteY82" fmla="*/ 2459220 h 7196138"/>
              <a:gd name="connsiteX83" fmla="*/ 3305174 w 4933949"/>
              <a:gd name="connsiteY83" fmla="*/ 1904380 h 7196138"/>
              <a:gd name="connsiteX84" fmla="*/ 3305174 w 4933949"/>
              <a:gd name="connsiteY84" fmla="*/ 54035 h 7196138"/>
              <a:gd name="connsiteX85" fmla="*/ 3318354 w 4933949"/>
              <a:gd name="connsiteY85" fmla="*/ 14497 h 7196138"/>
              <a:gd name="connsiteX86" fmla="*/ 3359213 w 4933949"/>
              <a:gd name="connsiteY86" fmla="*/ 0 h 719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933949" h="7196138">
                <a:moveTo>
                  <a:pt x="1050029" y="6094413"/>
                </a:moveTo>
                <a:cubicBezTo>
                  <a:pt x="2409664" y="6623557"/>
                  <a:pt x="2524285" y="6623557"/>
                  <a:pt x="3883920" y="6094413"/>
                </a:cubicBezTo>
                <a:cubicBezTo>
                  <a:pt x="3883920" y="6094413"/>
                  <a:pt x="3883920" y="6094413"/>
                  <a:pt x="4933949" y="6645934"/>
                </a:cubicBezTo>
                <a:cubicBezTo>
                  <a:pt x="4933949" y="6645934"/>
                  <a:pt x="4933949" y="6645934"/>
                  <a:pt x="3883920" y="7196138"/>
                </a:cubicBezTo>
                <a:cubicBezTo>
                  <a:pt x="2524285" y="6668311"/>
                  <a:pt x="2409664" y="6668311"/>
                  <a:pt x="1050029" y="7196138"/>
                </a:cubicBezTo>
                <a:cubicBezTo>
                  <a:pt x="1050029" y="7196138"/>
                  <a:pt x="1050029" y="7196138"/>
                  <a:pt x="0" y="6645934"/>
                </a:cubicBezTo>
                <a:cubicBezTo>
                  <a:pt x="0" y="6645934"/>
                  <a:pt x="0" y="6645934"/>
                  <a:pt x="1050029" y="6094413"/>
                </a:cubicBezTo>
                <a:close/>
                <a:moveTo>
                  <a:pt x="1050029" y="4730750"/>
                </a:moveTo>
                <a:cubicBezTo>
                  <a:pt x="2409664" y="5260657"/>
                  <a:pt x="2524285" y="5260657"/>
                  <a:pt x="3883920" y="4730750"/>
                </a:cubicBezTo>
                <a:cubicBezTo>
                  <a:pt x="3883920" y="4730750"/>
                  <a:pt x="3883920" y="4730750"/>
                  <a:pt x="4933949" y="5283066"/>
                </a:cubicBezTo>
                <a:cubicBezTo>
                  <a:pt x="4933949" y="5283066"/>
                  <a:pt x="4933949" y="5283066"/>
                  <a:pt x="3883920" y="5834063"/>
                </a:cubicBezTo>
                <a:cubicBezTo>
                  <a:pt x="2524285" y="5305475"/>
                  <a:pt x="2409664" y="5305475"/>
                  <a:pt x="1050029" y="5834063"/>
                </a:cubicBezTo>
                <a:cubicBezTo>
                  <a:pt x="1050029" y="5834063"/>
                  <a:pt x="1050029" y="5834063"/>
                  <a:pt x="0" y="5283066"/>
                </a:cubicBezTo>
                <a:cubicBezTo>
                  <a:pt x="0" y="5283066"/>
                  <a:pt x="0" y="5283066"/>
                  <a:pt x="1050029" y="4730750"/>
                </a:cubicBezTo>
                <a:close/>
                <a:moveTo>
                  <a:pt x="1050029" y="3368675"/>
                </a:moveTo>
                <a:cubicBezTo>
                  <a:pt x="2409664" y="3898582"/>
                  <a:pt x="2524285" y="3898582"/>
                  <a:pt x="3883920" y="3368675"/>
                </a:cubicBezTo>
                <a:cubicBezTo>
                  <a:pt x="3883920" y="3368675"/>
                  <a:pt x="3883920" y="3368675"/>
                  <a:pt x="4933949" y="3920991"/>
                </a:cubicBezTo>
                <a:cubicBezTo>
                  <a:pt x="4933949" y="3920991"/>
                  <a:pt x="4933949" y="3920991"/>
                  <a:pt x="3883920" y="4471988"/>
                </a:cubicBezTo>
                <a:cubicBezTo>
                  <a:pt x="2524285" y="3943400"/>
                  <a:pt x="2409664" y="3943400"/>
                  <a:pt x="1050029" y="4471988"/>
                </a:cubicBezTo>
                <a:cubicBezTo>
                  <a:pt x="1050029" y="4471988"/>
                  <a:pt x="1050029" y="4471988"/>
                  <a:pt x="0" y="3920991"/>
                </a:cubicBezTo>
                <a:cubicBezTo>
                  <a:pt x="0" y="3920991"/>
                  <a:pt x="0" y="3920991"/>
                  <a:pt x="1050029" y="3368675"/>
                </a:cubicBezTo>
                <a:close/>
                <a:moveTo>
                  <a:pt x="678543" y="305710"/>
                </a:moveTo>
                <a:lnTo>
                  <a:pt x="678543" y="2307316"/>
                </a:lnTo>
                <a:cubicBezTo>
                  <a:pt x="678543" y="2307316"/>
                  <a:pt x="678543" y="2307316"/>
                  <a:pt x="909109" y="2307316"/>
                </a:cubicBezTo>
                <a:cubicBezTo>
                  <a:pt x="1011875" y="2307316"/>
                  <a:pt x="1072481" y="2291503"/>
                  <a:pt x="1119911" y="2234842"/>
                </a:cubicBezTo>
                <a:cubicBezTo>
                  <a:pt x="1192375" y="2147873"/>
                  <a:pt x="1198962" y="1971299"/>
                  <a:pt x="1198962" y="1615517"/>
                </a:cubicBezTo>
                <a:cubicBezTo>
                  <a:pt x="1198962" y="1615517"/>
                  <a:pt x="1198962" y="1615517"/>
                  <a:pt x="1198962" y="996191"/>
                </a:cubicBezTo>
                <a:cubicBezTo>
                  <a:pt x="1198962" y="641727"/>
                  <a:pt x="1192375" y="465153"/>
                  <a:pt x="1119911" y="378184"/>
                </a:cubicBezTo>
                <a:cubicBezTo>
                  <a:pt x="1072481" y="321522"/>
                  <a:pt x="1011875" y="305710"/>
                  <a:pt x="909109" y="305710"/>
                </a:cubicBezTo>
                <a:cubicBezTo>
                  <a:pt x="909109" y="305710"/>
                  <a:pt x="909109" y="305710"/>
                  <a:pt x="678543" y="305710"/>
                </a:cubicBezTo>
                <a:close/>
                <a:moveTo>
                  <a:pt x="1842869" y="0"/>
                </a:moveTo>
                <a:cubicBezTo>
                  <a:pt x="1842869" y="0"/>
                  <a:pt x="1842869" y="0"/>
                  <a:pt x="3073618" y="0"/>
                </a:cubicBezTo>
                <a:cubicBezTo>
                  <a:pt x="3093384" y="0"/>
                  <a:pt x="3105243" y="5271"/>
                  <a:pt x="3114467" y="14495"/>
                </a:cubicBezTo>
                <a:cubicBezTo>
                  <a:pt x="3122374" y="22401"/>
                  <a:pt x="3128962" y="34261"/>
                  <a:pt x="3128962" y="54027"/>
                </a:cubicBezTo>
                <a:cubicBezTo>
                  <a:pt x="3128962" y="54027"/>
                  <a:pt x="3128962" y="54027"/>
                  <a:pt x="3128962" y="275402"/>
                </a:cubicBezTo>
                <a:cubicBezTo>
                  <a:pt x="3128962" y="295168"/>
                  <a:pt x="3122374" y="307028"/>
                  <a:pt x="3114467" y="314934"/>
                </a:cubicBezTo>
                <a:cubicBezTo>
                  <a:pt x="3105243" y="324158"/>
                  <a:pt x="3093384" y="329429"/>
                  <a:pt x="3073618" y="329429"/>
                </a:cubicBezTo>
                <a:cubicBezTo>
                  <a:pt x="3073618" y="329429"/>
                  <a:pt x="3073618" y="329429"/>
                  <a:pt x="2679620" y="329429"/>
                </a:cubicBezTo>
                <a:cubicBezTo>
                  <a:pt x="2679620" y="329429"/>
                  <a:pt x="2679620" y="329429"/>
                  <a:pt x="2679620" y="2558999"/>
                </a:cubicBezTo>
                <a:cubicBezTo>
                  <a:pt x="2679620" y="2578765"/>
                  <a:pt x="2674349" y="2590624"/>
                  <a:pt x="2665125" y="2598530"/>
                </a:cubicBezTo>
                <a:cubicBezTo>
                  <a:pt x="2657219" y="2607755"/>
                  <a:pt x="2645360" y="2613025"/>
                  <a:pt x="2625594" y="2613025"/>
                </a:cubicBezTo>
                <a:cubicBezTo>
                  <a:pt x="2625594" y="2613025"/>
                  <a:pt x="2625594" y="2613025"/>
                  <a:pt x="2290893" y="2613025"/>
                </a:cubicBezTo>
                <a:cubicBezTo>
                  <a:pt x="2271128" y="2613025"/>
                  <a:pt x="2259268" y="2607755"/>
                  <a:pt x="2250044" y="2598530"/>
                </a:cubicBezTo>
                <a:cubicBezTo>
                  <a:pt x="2240820" y="2590624"/>
                  <a:pt x="2235549" y="2578765"/>
                  <a:pt x="2235549" y="2558999"/>
                </a:cubicBezTo>
                <a:cubicBezTo>
                  <a:pt x="2235549" y="2558999"/>
                  <a:pt x="2235549" y="2558999"/>
                  <a:pt x="2235549" y="329429"/>
                </a:cubicBezTo>
                <a:cubicBezTo>
                  <a:pt x="2235549" y="329429"/>
                  <a:pt x="2235549" y="329429"/>
                  <a:pt x="1842869" y="329429"/>
                </a:cubicBezTo>
                <a:cubicBezTo>
                  <a:pt x="1823104" y="329429"/>
                  <a:pt x="1811244" y="324158"/>
                  <a:pt x="1802020" y="314934"/>
                </a:cubicBezTo>
                <a:cubicBezTo>
                  <a:pt x="1792796" y="307028"/>
                  <a:pt x="1787525" y="295168"/>
                  <a:pt x="1787525" y="275402"/>
                </a:cubicBezTo>
                <a:cubicBezTo>
                  <a:pt x="1787525" y="275402"/>
                  <a:pt x="1787525" y="275402"/>
                  <a:pt x="1787525" y="54027"/>
                </a:cubicBezTo>
                <a:cubicBezTo>
                  <a:pt x="1787525" y="34261"/>
                  <a:pt x="1792796" y="22401"/>
                  <a:pt x="1802020" y="14495"/>
                </a:cubicBezTo>
                <a:cubicBezTo>
                  <a:pt x="1811244" y="5271"/>
                  <a:pt x="1823104" y="0"/>
                  <a:pt x="1842869" y="0"/>
                </a:cubicBezTo>
                <a:close/>
                <a:moveTo>
                  <a:pt x="317544" y="0"/>
                </a:moveTo>
                <a:cubicBezTo>
                  <a:pt x="317544" y="0"/>
                  <a:pt x="317544" y="0"/>
                  <a:pt x="972349" y="0"/>
                </a:cubicBezTo>
                <a:cubicBezTo>
                  <a:pt x="1226630" y="0"/>
                  <a:pt x="1382097" y="57980"/>
                  <a:pt x="1476958" y="179209"/>
                </a:cubicBezTo>
                <a:cubicBezTo>
                  <a:pt x="1615298" y="345241"/>
                  <a:pt x="1619250" y="614055"/>
                  <a:pt x="1619250" y="1025181"/>
                </a:cubicBezTo>
                <a:cubicBezTo>
                  <a:pt x="1619250" y="1025181"/>
                  <a:pt x="1619250" y="1025181"/>
                  <a:pt x="1619250" y="1587845"/>
                </a:cubicBezTo>
                <a:cubicBezTo>
                  <a:pt x="1619250" y="1998971"/>
                  <a:pt x="1615298" y="2267784"/>
                  <a:pt x="1476958" y="2433816"/>
                </a:cubicBezTo>
                <a:cubicBezTo>
                  <a:pt x="1382097" y="2555046"/>
                  <a:pt x="1226630" y="2613025"/>
                  <a:pt x="972349" y="2613025"/>
                </a:cubicBezTo>
                <a:cubicBezTo>
                  <a:pt x="972349" y="2613025"/>
                  <a:pt x="972349" y="2613025"/>
                  <a:pt x="317544" y="2613025"/>
                </a:cubicBezTo>
                <a:cubicBezTo>
                  <a:pt x="297781" y="2613025"/>
                  <a:pt x="285923" y="2607755"/>
                  <a:pt x="278018" y="2598530"/>
                </a:cubicBezTo>
                <a:cubicBezTo>
                  <a:pt x="268795" y="2590624"/>
                  <a:pt x="263525" y="2578765"/>
                  <a:pt x="263525" y="2558999"/>
                </a:cubicBezTo>
                <a:cubicBezTo>
                  <a:pt x="263525" y="2558999"/>
                  <a:pt x="263525" y="2558999"/>
                  <a:pt x="263525" y="54027"/>
                </a:cubicBezTo>
                <a:cubicBezTo>
                  <a:pt x="263525" y="34261"/>
                  <a:pt x="268795" y="22401"/>
                  <a:pt x="278018" y="14495"/>
                </a:cubicBezTo>
                <a:cubicBezTo>
                  <a:pt x="285923" y="5271"/>
                  <a:pt x="297781" y="0"/>
                  <a:pt x="317544" y="0"/>
                </a:cubicBezTo>
                <a:close/>
                <a:moveTo>
                  <a:pt x="3359213" y="0"/>
                </a:moveTo>
                <a:cubicBezTo>
                  <a:pt x="3359213" y="0"/>
                  <a:pt x="3359213" y="0"/>
                  <a:pt x="3664991" y="0"/>
                </a:cubicBezTo>
                <a:cubicBezTo>
                  <a:pt x="3684762" y="0"/>
                  <a:pt x="3696624" y="5272"/>
                  <a:pt x="3705850" y="14497"/>
                </a:cubicBezTo>
                <a:cubicBezTo>
                  <a:pt x="3715076" y="22405"/>
                  <a:pt x="3720348" y="34266"/>
                  <a:pt x="3720348" y="54035"/>
                </a:cubicBezTo>
                <a:cubicBezTo>
                  <a:pt x="3720348" y="54035"/>
                  <a:pt x="3720348" y="54035"/>
                  <a:pt x="3720348" y="1903062"/>
                </a:cubicBezTo>
                <a:cubicBezTo>
                  <a:pt x="3720348" y="2103384"/>
                  <a:pt x="3738800" y="2214089"/>
                  <a:pt x="3798111" y="2279984"/>
                </a:cubicBezTo>
                <a:cubicBezTo>
                  <a:pt x="3841605" y="2328747"/>
                  <a:pt x="3899597" y="2349833"/>
                  <a:pt x="3976042" y="2349833"/>
                </a:cubicBezTo>
                <a:cubicBezTo>
                  <a:pt x="4060395" y="2349833"/>
                  <a:pt x="4121023" y="2326111"/>
                  <a:pt x="4163200" y="2279984"/>
                </a:cubicBezTo>
                <a:cubicBezTo>
                  <a:pt x="4226464" y="2211453"/>
                  <a:pt x="4240963" y="2096795"/>
                  <a:pt x="4240963" y="1903062"/>
                </a:cubicBezTo>
                <a:cubicBezTo>
                  <a:pt x="4240963" y="1903062"/>
                  <a:pt x="4240963" y="1903062"/>
                  <a:pt x="4240963" y="54035"/>
                </a:cubicBezTo>
                <a:cubicBezTo>
                  <a:pt x="4240963" y="34266"/>
                  <a:pt x="4246235" y="22405"/>
                  <a:pt x="4255461" y="14497"/>
                </a:cubicBezTo>
                <a:cubicBezTo>
                  <a:pt x="4263369" y="5272"/>
                  <a:pt x="4276549" y="0"/>
                  <a:pt x="4295001" y="0"/>
                </a:cubicBezTo>
                <a:cubicBezTo>
                  <a:pt x="4295001" y="0"/>
                  <a:pt x="4295001" y="0"/>
                  <a:pt x="4602098" y="0"/>
                </a:cubicBezTo>
                <a:cubicBezTo>
                  <a:pt x="4621868" y="0"/>
                  <a:pt x="4633730" y="5272"/>
                  <a:pt x="4641638" y="14497"/>
                </a:cubicBezTo>
                <a:cubicBezTo>
                  <a:pt x="4650864" y="22405"/>
                  <a:pt x="4656136" y="34266"/>
                  <a:pt x="4656136" y="54035"/>
                </a:cubicBezTo>
                <a:cubicBezTo>
                  <a:pt x="4656136" y="54035"/>
                  <a:pt x="4656136" y="54035"/>
                  <a:pt x="4656136" y="1904380"/>
                </a:cubicBezTo>
                <a:cubicBezTo>
                  <a:pt x="4656136" y="2153465"/>
                  <a:pt x="4627140" y="2319521"/>
                  <a:pt x="4507201" y="2459220"/>
                </a:cubicBezTo>
                <a:cubicBezTo>
                  <a:pt x="4405714" y="2577832"/>
                  <a:pt x="4239645" y="2646363"/>
                  <a:pt x="3981314" y="2646363"/>
                </a:cubicBezTo>
                <a:cubicBezTo>
                  <a:pt x="3726938" y="2646363"/>
                  <a:pt x="3559550" y="2581786"/>
                  <a:pt x="3447519" y="2459220"/>
                </a:cubicBezTo>
                <a:cubicBezTo>
                  <a:pt x="3340760" y="2341926"/>
                  <a:pt x="3305174" y="2173233"/>
                  <a:pt x="3305174" y="1904380"/>
                </a:cubicBezTo>
                <a:cubicBezTo>
                  <a:pt x="3305174" y="1904380"/>
                  <a:pt x="3305174" y="1904380"/>
                  <a:pt x="3305174" y="54035"/>
                </a:cubicBezTo>
                <a:cubicBezTo>
                  <a:pt x="3305174" y="34266"/>
                  <a:pt x="3310446" y="22405"/>
                  <a:pt x="3318354" y="14497"/>
                </a:cubicBezTo>
                <a:cubicBezTo>
                  <a:pt x="3327580" y="5272"/>
                  <a:pt x="3339442" y="0"/>
                  <a:pt x="3359213" y="0"/>
                </a:cubicBezTo>
                <a:close/>
              </a:path>
            </a:pathLst>
          </a:cu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1" name="Bottom bar">
            <a:extLst>
              <a:ext uri="{FF2B5EF4-FFF2-40B4-BE49-F238E27FC236}">
                <a16:creationId xmlns:a16="http://schemas.microsoft.com/office/drawing/2014/main" id="{FFFFD011-0D94-46EE-B45C-787FE82C3B5E}"/>
              </a:ext>
            </a:extLst>
          </p:cNvPr>
          <p:cNvSpPr/>
          <p:nvPr userDrawn="1"/>
        </p:nvSpPr>
        <p:spPr bwMode="auto">
          <a:xfrm>
            <a:off x="0" y="6541200"/>
            <a:ext cx="12193200" cy="3168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3" name="FLD_Presentation Title"/>
          <p:cNvSpPr>
            <a:spLocks noGrp="1"/>
          </p:cNvSpPr>
          <p:nvPr>
            <p:ph type="ftr" sz="quarter" idx="3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spcBef>
                <a:spcPts val="0"/>
              </a:spcBef>
              <a:defRPr sz="700" b="0">
                <a:noFill/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06450" y="6541200"/>
            <a:ext cx="432600" cy="31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700" b="1">
                <a:solidFill>
                  <a:schemeClr val="bg1"/>
                </a:solidFill>
                <a:latin typeface="+mn-lt"/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4726" y="426127"/>
            <a:ext cx="9312374" cy="9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74726" y="1706328"/>
            <a:ext cx="9312374" cy="454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endParaRPr lang="en-GB" dirty="0"/>
          </a:p>
        </p:txBody>
      </p:sp>
      <p:sp>
        <p:nvSpPr>
          <p:cNvPr id="113676" name="text" descr="{&quot;templafy&quot;:{&quot;id&quot;:&quot;2fce62a0-f28a-44e1-a519-0cbe37b25f7a&quot;}}" title="UserProfile.Offices.Workarea_{{DocumentLanguage}}"/>
          <p:cNvSpPr>
            <a:spLocks noChangeArrowheads="1"/>
          </p:cNvSpPr>
          <p:nvPr/>
        </p:nvSpPr>
        <p:spPr bwMode="auto">
          <a:xfrm>
            <a:off x="1774726" y="6541200"/>
            <a:ext cx="3397071" cy="31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l" eaLnBrk="0" hangingPunct="0">
              <a:spcBef>
                <a:spcPct val="0"/>
              </a:spcBef>
            </a:pPr>
            <a:r>
              <a:rPr lang="en-GB" sz="700" b="1" dirty="0">
                <a:solidFill>
                  <a:schemeClr val="bg1"/>
                </a:solidFill>
                <a:latin typeface="+mn-lt"/>
              </a:rPr>
              <a:t>DTU</a:t>
            </a:r>
          </a:p>
        </p:txBody>
      </p:sp>
      <p:sp>
        <p:nvSpPr>
          <p:cNvPr id="5" name="date" descr="{&quot;templafy&quot;:{&quot;id&quot;:&quot;58465eeb-cfe0-4970-97ec-88179dc0a9c2&quot;}}" title="Form.Date">
            <a:extLst>
              <a:ext uri="{FF2B5EF4-FFF2-40B4-BE49-F238E27FC236}">
                <a16:creationId xmlns:a16="http://schemas.microsoft.com/office/drawing/2014/main" id="{792B975C-625D-4095-8E1D-63F20A11B57C}"/>
              </a:ext>
            </a:extLst>
          </p:cNvPr>
          <p:cNvSpPr/>
          <p:nvPr userDrawn="1"/>
        </p:nvSpPr>
        <p:spPr bwMode="auto">
          <a:xfrm>
            <a:off x="251363" y="6541200"/>
            <a:ext cx="1104013" cy="316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7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ＭＳ Ｐゴシック" pitchFamily="-80" charset="-128"/>
              </a:rPr>
              <a:t>Date</a:t>
            </a:r>
          </a:p>
        </p:txBody>
      </p:sp>
      <p:sp>
        <p:nvSpPr>
          <p:cNvPr id="7" name="text" descr="{&quot;templafy&quot;:{&quot;id&quot;:&quot;5020bdfb-1912-4d6d-a5c3-71b7da283692&quot;}}" title="Form.PresentationTitle">
            <a:extLst>
              <a:ext uri="{FF2B5EF4-FFF2-40B4-BE49-F238E27FC236}">
                <a16:creationId xmlns:a16="http://schemas.microsoft.com/office/drawing/2014/main" id="{06B09BDB-1C7D-4F8A-8F1B-82D88054A428}"/>
              </a:ext>
            </a:extLst>
          </p:cNvPr>
          <p:cNvSpPr txBox="1"/>
          <p:nvPr userDrawn="1"/>
        </p:nvSpPr>
        <p:spPr>
          <a:xfrm>
            <a:off x="5591149" y="6541200"/>
            <a:ext cx="5495949" cy="3168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en-GB" sz="700" dirty="0">
                <a:solidFill>
                  <a:schemeClr val="bg1"/>
                </a:solidFill>
                <a:latin typeface="+mn-lt"/>
              </a:rPr>
              <a:t>Title</a:t>
            </a:r>
          </a:p>
        </p:txBody>
      </p:sp>
      <p:sp>
        <p:nvSpPr>
          <p:cNvPr id="2" name="Top bar">
            <a:extLst>
              <a:ext uri="{FF2B5EF4-FFF2-40B4-BE49-F238E27FC236}">
                <a16:creationId xmlns:a16="http://schemas.microsoft.com/office/drawing/2014/main" id="{35912424-89BF-4A93-9096-3282916C71FE}"/>
              </a:ext>
            </a:extLst>
          </p:cNvPr>
          <p:cNvSpPr/>
          <p:nvPr userDrawn="1"/>
        </p:nvSpPr>
        <p:spPr bwMode="auto">
          <a:xfrm>
            <a:off x="0" y="0"/>
            <a:ext cx="12193200" cy="50400"/>
          </a:xfrm>
          <a:prstGeom prst="rect">
            <a:avLst/>
          </a:prstGeom>
          <a:solidFill>
            <a:srgbClr val="990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70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1" r:id="rId2"/>
    <p:sldLayoutId id="2147483664" r:id="rId3"/>
    <p:sldLayoutId id="2147483677" r:id="rId4"/>
    <p:sldLayoutId id="2147483672" r:id="rId5"/>
    <p:sldLayoutId id="2147483673" r:id="rId6"/>
    <p:sldLayoutId id="2147483676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9pPr>
    </p:titleStyle>
    <p:bodyStyle>
      <a:lvl1pPr marL="198000" indent="-1980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4000" indent="-1980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615600" indent="-1980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828000" indent="-1980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4pPr>
      <a:lvl5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5pPr>
      <a:lvl6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6pPr>
      <a:lvl7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7pPr>
      <a:lvl8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8pPr>
      <a:lvl9pPr marL="1026000" indent="-1980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68" userDrawn="1">
          <p15:clr>
            <a:srgbClr val="F26B43"/>
          </p15:clr>
        </p15:guide>
        <p15:guide id="4" orient="horz" pos="881" userDrawn="1">
          <p15:clr>
            <a:srgbClr val="F26B43"/>
          </p15:clr>
        </p15:guide>
        <p15:guide id="5" orient="horz" pos="1074" userDrawn="1">
          <p15:clr>
            <a:srgbClr val="F26B43"/>
          </p15:clr>
        </p15:guide>
        <p15:guide id="6" orient="horz" pos="3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1.xml"/><Relationship Id="rId1" Type="http://schemas.openxmlformats.org/officeDocument/2006/relationships/customXml" Target="../../customXml/item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autolab-dtu.loca.lt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ustomXml" Target="../../customXml/item3.xml"/><Relationship Id="rId1" Type="http://schemas.openxmlformats.org/officeDocument/2006/relationships/customXml" Target="../../customXml/item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customXml" Target="../../customXml/item7.xml"/><Relationship Id="rId1" Type="http://schemas.openxmlformats.org/officeDocument/2006/relationships/customXml" Target="../../customXml/item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4358EA-4D5B-461F-997D-DE6729900D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02465 KID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8CE6942-A17C-4247-86C6-41FACF7E90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Spring 2022 semester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A221E4-1851-497D-90EE-984C711216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4C8C45C-947F-4981-8B3F-4F32E973C901}" type="slidenum">
              <a:rPr lang="en-GB" smtClean="0"/>
              <a:pPr/>
              <a:t>1</a:t>
            </a:fld>
            <a:endParaRPr lang="en-GB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232071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354" y="476672"/>
            <a:ext cx="9312374" cy="972716"/>
          </a:xfrm>
        </p:spPr>
        <p:txBody>
          <a:bodyPr/>
          <a:lstStyle/>
          <a:p>
            <a:r>
              <a:rPr lang="en-GB" dirty="0" smtClean="0"/>
              <a:t>Optional web 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2" y="1706328"/>
            <a:ext cx="5760640" cy="454557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https://autolab-dtu.loca.lt/</a:t>
            </a:r>
            <a:r>
              <a:rPr lang="en-GB" dirty="0"/>
              <a:t> (logins on front page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Autolab</a:t>
            </a:r>
            <a:r>
              <a:rPr lang="en-GB" dirty="0" smtClean="0"/>
              <a:t> </a:t>
            </a:r>
            <a:r>
              <a:rPr lang="en-GB" dirty="0" smtClean="0"/>
              <a:t>developed </a:t>
            </a:r>
            <a:r>
              <a:rPr lang="en-GB" dirty="0" smtClean="0"/>
              <a:t>at Carnegie-Mellon </a:t>
            </a:r>
            <a:r>
              <a:rPr lang="en-GB" dirty="0" smtClean="0"/>
              <a:t>university. Used across </a:t>
            </a:r>
            <a:r>
              <a:rPr lang="en-GB" dirty="0" smtClean="0"/>
              <a:t>the world &amp; has very active support</a:t>
            </a:r>
          </a:p>
          <a:p>
            <a:r>
              <a:rPr lang="en-GB" dirty="0" smtClean="0"/>
              <a:t>I use </a:t>
            </a:r>
            <a:r>
              <a:rPr lang="en-GB" dirty="0" err="1"/>
              <a:t>A</a:t>
            </a:r>
            <a:r>
              <a:rPr lang="en-GB" dirty="0" err="1" smtClean="0"/>
              <a:t>utolab</a:t>
            </a:r>
            <a:r>
              <a:rPr lang="en-GB" dirty="0" smtClean="0"/>
              <a:t> out of th</a:t>
            </a:r>
            <a:r>
              <a:rPr lang="en-GB" dirty="0" smtClean="0"/>
              <a:t>e box:</a:t>
            </a:r>
            <a:endParaRPr lang="en-GB" dirty="0" smtClean="0">
              <a:hlinkClick r:id="rId2"/>
            </a:endParaRPr>
          </a:p>
          <a:p>
            <a:pPr lvl="1"/>
            <a:r>
              <a:rPr lang="en-GB" dirty="0" smtClean="0"/>
              <a:t>Write tests as before</a:t>
            </a:r>
          </a:p>
          <a:p>
            <a:pPr lvl="1"/>
            <a:r>
              <a:rPr lang="en-GB" dirty="0" smtClean="0"/>
              <a:t>Automatically compile them into </a:t>
            </a:r>
            <a:r>
              <a:rPr lang="en-GB" dirty="0" err="1" smtClean="0"/>
              <a:t>Autolabs</a:t>
            </a:r>
            <a:r>
              <a:rPr lang="en-GB" dirty="0" smtClean="0"/>
              <a:t> .tar format</a:t>
            </a:r>
          </a:p>
          <a:p>
            <a:pPr lvl="1"/>
            <a:r>
              <a:rPr lang="en-GB" dirty="0" smtClean="0"/>
              <a:t>Import using </a:t>
            </a:r>
            <a:r>
              <a:rPr lang="en-GB" dirty="0" err="1" smtClean="0"/>
              <a:t>A</a:t>
            </a:r>
            <a:r>
              <a:rPr lang="en-GB" dirty="0" err="1" smtClean="0"/>
              <a:t>utolabs</a:t>
            </a:r>
            <a:r>
              <a:rPr lang="en-GB" dirty="0" smtClean="0"/>
              <a:t> </a:t>
            </a:r>
            <a:r>
              <a:rPr lang="en-GB" dirty="0" smtClean="0"/>
              <a:t>web interface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754" b="6451"/>
          <a:stretch/>
        </p:blipFill>
        <p:spPr>
          <a:xfrm>
            <a:off x="6815286" y="188640"/>
            <a:ext cx="4104456" cy="6272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55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AB9D89-4678-4B3C-8679-3E429EFBB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6044" y="79462"/>
            <a:ext cx="9312374" cy="972716"/>
          </a:xfrm>
        </p:spPr>
        <p:txBody>
          <a:bodyPr/>
          <a:lstStyle/>
          <a:p>
            <a:r>
              <a:rPr lang="en-GB" dirty="0" smtClean="0"/>
              <a:t>Programming in project work (25% of grade)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5890CD-8F90-4FE7-841F-F7B0C2865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6044" y="1196752"/>
            <a:ext cx="9312374" cy="2736304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dirty="0" smtClean="0"/>
              <a:t>-part </a:t>
            </a:r>
            <a:r>
              <a:rPr lang="en-GB" dirty="0" smtClean="0"/>
              <a:t>project </a:t>
            </a:r>
            <a:r>
              <a:rPr lang="en-GB" dirty="0" smtClean="0"/>
              <a:t>/ 50% programming exercises</a:t>
            </a:r>
          </a:p>
          <a:p>
            <a:r>
              <a:rPr lang="en-GB" dirty="0" smtClean="0"/>
              <a:t>Some </a:t>
            </a:r>
            <a:r>
              <a:rPr lang="en-GB" dirty="0" smtClean="0"/>
              <a:t>individualized programming </a:t>
            </a:r>
            <a:r>
              <a:rPr lang="en-GB" dirty="0" smtClean="0"/>
              <a:t>exercises (individual </a:t>
            </a:r>
            <a:r>
              <a:rPr lang="en-GB" dirty="0" err="1" smtClean="0"/>
              <a:t>handin</a:t>
            </a:r>
            <a:r>
              <a:rPr lang="en-GB" dirty="0" smtClean="0"/>
              <a:t>/evaluation)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6521" t="13569" r="28161"/>
          <a:stretch/>
        </p:blipFill>
        <p:spPr>
          <a:xfrm>
            <a:off x="838622" y="2003198"/>
            <a:ext cx="3096345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37012" t="11146" r="29651"/>
          <a:stretch/>
        </p:blipFill>
        <p:spPr>
          <a:xfrm>
            <a:off x="8223218" y="1988840"/>
            <a:ext cx="2841327" cy="4102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38324" t="11145" r="30439" b="3563"/>
          <a:stretch/>
        </p:blipFill>
        <p:spPr>
          <a:xfrm>
            <a:off x="4741396" y="1988840"/>
            <a:ext cx="2784880" cy="4118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2602818" y="6365141"/>
            <a:ext cx="6455246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1"/>
            <a:r>
              <a:rPr lang="en-GB"/>
              <a:t>https://gitlab.gbar.dtu.dk/02465material/02465students</a:t>
            </a:r>
            <a:endParaRPr lang="en-GB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79638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AB9D89-4678-4B3C-8679-3E429EFBB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compliance &amp; positive reception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5890CD-8F90-4FE7-841F-F7B0C2865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100% </a:t>
            </a:r>
            <a:r>
              <a:rPr lang="en-GB" dirty="0" err="1" smtClean="0"/>
              <a:t>handin</a:t>
            </a:r>
            <a:r>
              <a:rPr lang="en-GB" dirty="0" smtClean="0"/>
              <a:t> rate for those who attended exam</a:t>
            </a:r>
          </a:p>
          <a:p>
            <a:pPr lvl="1"/>
            <a:r>
              <a:rPr lang="en-GB" dirty="0" smtClean="0"/>
              <a:t>Programming work was favourably received compared to the written report</a:t>
            </a:r>
          </a:p>
          <a:p>
            <a:r>
              <a:rPr lang="en-GB" dirty="0" smtClean="0"/>
              <a:t>Custom </a:t>
            </a:r>
            <a:r>
              <a:rPr lang="en-GB" dirty="0" err="1" smtClean="0"/>
              <a:t>autograding</a:t>
            </a:r>
            <a:r>
              <a:rPr lang="en-GB" dirty="0" smtClean="0"/>
              <a:t> framework (</a:t>
            </a:r>
            <a:r>
              <a:rPr lang="en-GB" dirty="0" err="1" smtClean="0"/>
              <a:t>unitgrade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Students were </a:t>
            </a:r>
            <a:r>
              <a:rPr lang="en-GB" dirty="0" smtClean="0"/>
              <a:t>happy </a:t>
            </a:r>
            <a:r>
              <a:rPr lang="en-GB" dirty="0"/>
              <a:t>about being able to use the </a:t>
            </a:r>
            <a:r>
              <a:rPr lang="en-GB" dirty="0" smtClean="0"/>
              <a:t>IDE/debugger</a:t>
            </a:r>
            <a:endParaRPr lang="en-GB" dirty="0" smtClean="0"/>
          </a:p>
          <a:p>
            <a:r>
              <a:rPr lang="en-GB" dirty="0" smtClean="0"/>
              <a:t>Next year: Programming exercises in written exam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9399" t="14055" r="22826" b="42331"/>
          <a:stretch/>
        </p:blipFill>
        <p:spPr>
          <a:xfrm>
            <a:off x="6142541" y="3515683"/>
            <a:ext cx="6042739" cy="29881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8908" t="13933" r="23055" b="42108"/>
          <a:stretch/>
        </p:blipFill>
        <p:spPr>
          <a:xfrm>
            <a:off x="46534" y="3501008"/>
            <a:ext cx="6209712" cy="30781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74958" y="6424524"/>
            <a:ext cx="5735166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gitlab.compute.dtu.dk/</a:t>
            </a:r>
            <a:r>
              <a:rPr lang="en-GB" b="1" dirty="0" err="1" smtClean="0"/>
              <a:t>tuhe</a:t>
            </a:r>
            <a:r>
              <a:rPr lang="en-GB" b="1" dirty="0" smtClean="0"/>
              <a:t>/</a:t>
            </a:r>
            <a:r>
              <a:rPr lang="en-GB" b="1" dirty="0" err="1" smtClean="0"/>
              <a:t>unitgrade_private</a:t>
            </a:r>
            <a:endParaRPr lang="en-GB" b="1" dirty="0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2759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/>
          <p:cNvSpPr/>
          <p:nvPr/>
        </p:nvSpPr>
        <p:spPr bwMode="auto">
          <a:xfrm>
            <a:off x="3489227" y="188640"/>
            <a:ext cx="4937777" cy="591296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8655744" y="188640"/>
            <a:ext cx="3470884" cy="5993177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78514" y="188639"/>
            <a:ext cx="2941388" cy="5944451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0024157" y="6542988"/>
            <a:ext cx="432600" cy="316800"/>
          </a:xfrm>
        </p:spPr>
        <p:txBody>
          <a:bodyPr/>
          <a:lstStyle/>
          <a:p>
            <a:fld id="{103EA872-A674-449B-A120-B97244F8E91D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98" y="687323"/>
            <a:ext cx="2183268" cy="3800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06574" y="1390147"/>
            <a:ext cx="2779607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b="1" dirty="0" smtClean="0">
                <a:latin typeface="+mn-lt"/>
              </a:rPr>
              <a:t>Script exercises + solutions </a:t>
            </a:r>
            <a:endParaRPr lang="en-GB" dirty="0" smtClean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67" y="2574095"/>
            <a:ext cx="1956729" cy="3406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36096" y="5325263"/>
            <a:ext cx="1301638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b="1" dirty="0" err="1" smtClean="0">
                <a:latin typeface="+mn-lt"/>
              </a:rPr>
              <a:t>Unittest</a:t>
            </a:r>
            <a:r>
              <a:rPr lang="en-GB" b="1" dirty="0" smtClean="0">
                <a:latin typeface="+mn-lt"/>
              </a:rPr>
              <a:t> suite</a:t>
            </a:r>
            <a:endParaRPr lang="en-GB" b="1" dirty="0" smtClean="0">
              <a:latin typeface="+mn-l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551" y="640686"/>
            <a:ext cx="1461758" cy="2544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5773223" y="660454"/>
            <a:ext cx="2485869" cy="15286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err="1" smtClean="0">
                <a:latin typeface="+mn-lt"/>
              </a:rPr>
              <a:t>Excersise</a:t>
            </a:r>
            <a:r>
              <a:rPr lang="en-GB" dirty="0" smtClean="0">
                <a:latin typeface="+mn-lt"/>
              </a:rPr>
              <a:t> without solutions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(parts removed controlled </a:t>
            </a:r>
          </a:p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With special comments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tags #!b … #!b;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allows easy creation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of solutions etc.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4079" y="2867175"/>
            <a:ext cx="1420880" cy="2473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5904" y="2837041"/>
            <a:ext cx="1417319" cy="2467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Box 27"/>
          <p:cNvSpPr txBox="1"/>
          <p:nvPr/>
        </p:nvSpPr>
        <p:spPr>
          <a:xfrm>
            <a:off x="4286405" y="5481716"/>
            <a:ext cx="3528210" cy="4924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Test + tamper </a:t>
            </a:r>
            <a:r>
              <a:rPr lang="en-GB" dirty="0" smtClean="0">
                <a:latin typeface="+mn-lt"/>
              </a:rPr>
              <a:t>resistant </a:t>
            </a:r>
            <a:r>
              <a:rPr lang="en-GB" dirty="0" smtClean="0">
                <a:latin typeface="+mn-lt"/>
              </a:rPr>
              <a:t>grade scripts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(easy debugging + hand-in generation)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9368995" y="5101432"/>
            <a:ext cx="1497746" cy="39107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ＭＳ Ｐゴシック" pitchFamily="-80" charset="-128"/>
              </a:rPr>
              <a:t>Report1.token</a:t>
            </a:r>
            <a:endParaRPr kumimoji="0" lang="en-GB" sz="1600" b="0" i="0" u="none" strike="noStrike" cap="none" normalizeH="0" baseline="0" dirty="0" smtClean="0">
              <a:ln>
                <a:noFill/>
              </a:ln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80522" y="5542141"/>
            <a:ext cx="2984791" cy="4924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Binary hand-in file </a:t>
            </a:r>
            <a:r>
              <a:rPr lang="en-GB" dirty="0" smtClean="0">
                <a:latin typeface="+mn-lt"/>
              </a:rPr>
              <a:t>uploaded </a:t>
            </a:r>
            <a:r>
              <a:rPr lang="en-GB" dirty="0" smtClean="0">
                <a:latin typeface="+mn-lt"/>
              </a:rPr>
              <a:t>to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DTU Learn (includes all sources)</a:t>
            </a:r>
          </a:p>
        </p:txBody>
      </p:sp>
      <p:cxnSp>
        <p:nvCxnSpPr>
          <p:cNvPr id="16" name="Curved Connector 15"/>
          <p:cNvCxnSpPr/>
          <p:nvPr/>
        </p:nvCxnSpPr>
        <p:spPr bwMode="auto">
          <a:xfrm>
            <a:off x="2401790" y="1972577"/>
            <a:ext cx="1982574" cy="1848261"/>
          </a:xfrm>
          <a:prstGeom prst="curvedConnector3">
            <a:avLst>
              <a:gd name="adj1" fmla="val 50000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 bwMode="auto">
          <a:xfrm>
            <a:off x="7537883" y="4487825"/>
            <a:ext cx="1662564" cy="837438"/>
          </a:xfrm>
          <a:prstGeom prst="curvedConnector3">
            <a:avLst>
              <a:gd name="adj1" fmla="val 45368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Curved Connector 34"/>
          <p:cNvCxnSpPr/>
          <p:nvPr/>
        </p:nvCxnSpPr>
        <p:spPr bwMode="auto">
          <a:xfrm>
            <a:off x="2680559" y="4477372"/>
            <a:ext cx="1703805" cy="10453"/>
          </a:xfrm>
          <a:prstGeom prst="curvedConnector3">
            <a:avLst>
              <a:gd name="adj1" fmla="val 50000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Curved Connector 45"/>
          <p:cNvCxnSpPr/>
          <p:nvPr/>
        </p:nvCxnSpPr>
        <p:spPr bwMode="auto">
          <a:xfrm>
            <a:off x="2393182" y="1160961"/>
            <a:ext cx="1895686" cy="11630"/>
          </a:xfrm>
          <a:prstGeom prst="curvedConnector3">
            <a:avLst>
              <a:gd name="adj1" fmla="val 50000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 bwMode="auto">
          <a:xfrm rot="5400000" flipH="1" flipV="1">
            <a:off x="9653610" y="4620924"/>
            <a:ext cx="926533" cy="1988"/>
          </a:xfrm>
          <a:prstGeom prst="curvedConnector3">
            <a:avLst>
              <a:gd name="adj1" fmla="val 50000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8995" y="715138"/>
            <a:ext cx="1968821" cy="3427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0" name="Rectangle 59"/>
          <p:cNvSpPr/>
          <p:nvPr/>
        </p:nvSpPr>
        <p:spPr>
          <a:xfrm>
            <a:off x="0" y="6204052"/>
            <a:ext cx="12104333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gitlab.compute.dtu.dk/</a:t>
            </a:r>
            <a:r>
              <a:rPr lang="en-GB" b="1" dirty="0" err="1" smtClean="0"/>
              <a:t>tuhe</a:t>
            </a:r>
            <a:r>
              <a:rPr lang="en-GB" b="1" dirty="0" smtClean="0"/>
              <a:t>/</a:t>
            </a:r>
            <a:r>
              <a:rPr lang="en-GB" b="1" dirty="0" err="1" smtClean="0"/>
              <a:t>unitgrade_private</a:t>
            </a:r>
            <a:r>
              <a:rPr lang="en-GB" b="1" dirty="0"/>
              <a:t>/-/tree/master/examples/02105/instructor/week2</a:t>
            </a:r>
            <a:br>
              <a:rPr lang="en-GB" b="1" dirty="0"/>
            </a:br>
            <a:r>
              <a:rPr lang="en-GB" b="1" dirty="0" smtClean="0"/>
              <a:t>gitlab.compute.dtu.dk/</a:t>
            </a:r>
            <a:r>
              <a:rPr lang="en-GB" b="1" dirty="0" err="1" smtClean="0"/>
              <a:t>tuhe</a:t>
            </a:r>
            <a:r>
              <a:rPr lang="en-GB" b="1" dirty="0" smtClean="0"/>
              <a:t>/</a:t>
            </a:r>
            <a:r>
              <a:rPr lang="en-GB" b="1" dirty="0" err="1" smtClean="0"/>
              <a:t>unitgrade_private</a:t>
            </a:r>
            <a:r>
              <a:rPr lang="en-GB" b="1" dirty="0"/>
              <a:t>/-/tree/master/examples/02631/instructor/week5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13575" y="291122"/>
            <a:ext cx="17222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sz="2400" b="1" dirty="0" smtClean="0">
                <a:latin typeface="+mn-lt"/>
              </a:rPr>
              <a:t>You write</a:t>
            </a:r>
            <a:endParaRPr lang="en-GB" sz="2400" b="1" dirty="0" smtClean="0">
              <a:latin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612184" y="239901"/>
            <a:ext cx="38225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sz="2400" b="1" dirty="0" smtClean="0">
                <a:latin typeface="+mn-lt"/>
              </a:rPr>
              <a:t>Upload to students</a:t>
            </a:r>
            <a:endParaRPr lang="en-GB" sz="2400" b="1" dirty="0" smtClean="0"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275874" y="239901"/>
            <a:ext cx="38225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sz="2400" b="1" dirty="0" err="1" smtClean="0">
                <a:latin typeface="+mn-lt"/>
              </a:rPr>
              <a:t>Handin</a:t>
            </a:r>
            <a:r>
              <a:rPr lang="en-GB" sz="2400" b="1" dirty="0" smtClean="0">
                <a:latin typeface="+mn-lt"/>
              </a:rPr>
              <a:t> on learn</a:t>
            </a:r>
            <a:endParaRPr lang="en-GB" sz="24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493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614" y="0"/>
            <a:ext cx="9312374" cy="972716"/>
          </a:xfrm>
        </p:spPr>
        <p:txBody>
          <a:bodyPr/>
          <a:lstStyle/>
          <a:p>
            <a:r>
              <a:rPr lang="en-GB" dirty="0" smtClean="0"/>
              <a:t>Idea: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2899"/>
            <a:ext cx="4655046" cy="4545578"/>
          </a:xfrm>
        </p:spPr>
        <p:txBody>
          <a:bodyPr/>
          <a:lstStyle/>
          <a:p>
            <a:r>
              <a:rPr lang="en-GB" dirty="0" smtClean="0"/>
              <a:t>Existing tooling makes students more proficient, practice good habits (debug through tests), and learn that tests can be helpful.</a:t>
            </a:r>
          </a:p>
          <a:p>
            <a:pPr lvl="1"/>
            <a:r>
              <a:rPr lang="en-GB" dirty="0" smtClean="0"/>
              <a:t>If we were teaching cooking, we would not hand out camping stoves</a:t>
            </a:r>
          </a:p>
          <a:p>
            <a:pPr lvl="1"/>
            <a:r>
              <a:rPr lang="en-GB" dirty="0" smtClean="0"/>
              <a:t>So why would we give them a test framework nobody would use?</a:t>
            </a:r>
          </a:p>
          <a:p>
            <a:r>
              <a:rPr lang="da-DK" dirty="0" smtClean="0"/>
              <a:t>”Ten </a:t>
            </a:r>
            <a:r>
              <a:rPr lang="da-DK" dirty="0" err="1"/>
              <a:t>quick</a:t>
            </a:r>
            <a:r>
              <a:rPr lang="da-DK" dirty="0"/>
              <a:t> tips for </a:t>
            </a:r>
            <a:r>
              <a:rPr lang="da-DK" dirty="0" err="1"/>
              <a:t>delivering</a:t>
            </a:r>
            <a:r>
              <a:rPr lang="da-DK" dirty="0"/>
              <a:t> </a:t>
            </a:r>
            <a:r>
              <a:rPr lang="da-DK" dirty="0" err="1"/>
              <a:t>programming</a:t>
            </a:r>
            <a:r>
              <a:rPr lang="da-DK" dirty="0"/>
              <a:t> </a:t>
            </a:r>
            <a:r>
              <a:rPr lang="da-DK" dirty="0" err="1" smtClean="0"/>
              <a:t>lessons</a:t>
            </a:r>
            <a:r>
              <a:rPr lang="da-DK" dirty="0" smtClean="0"/>
              <a:t>” (G. Wilson, PLOS bio., 2019):</a:t>
            </a:r>
          </a:p>
          <a:p>
            <a:pPr lvl="1"/>
            <a:r>
              <a:rPr lang="en-GB" dirty="0" smtClean="0"/>
              <a:t>Use formative assessment </a:t>
            </a:r>
          </a:p>
          <a:p>
            <a:pPr lvl="1"/>
            <a:r>
              <a:rPr lang="en-GB" dirty="0" smtClean="0"/>
              <a:t>Variety of exercise types (missing code/Parsons puzzles)</a:t>
            </a:r>
          </a:p>
          <a:p>
            <a:pPr lvl="1"/>
            <a:r>
              <a:rPr lang="en-GB" dirty="0" smtClean="0"/>
              <a:t>Use authentic exercises</a:t>
            </a:r>
          </a:p>
          <a:p>
            <a:pPr lvl="1"/>
            <a:r>
              <a:rPr lang="en-GB" dirty="0" smtClean="0"/>
              <a:t>Clearly labelled sub-goals/progress </a:t>
            </a:r>
          </a:p>
          <a:p>
            <a:pPr lvl="2"/>
            <a:r>
              <a:rPr lang="en-GB" dirty="0" smtClean="0"/>
              <a:t>Work on one test at a time instead of using tests for post-hoc verification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46" y="745545"/>
            <a:ext cx="2498942" cy="5450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872" y="825844"/>
            <a:ext cx="4372095" cy="5289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Curved Connector 6"/>
          <p:cNvCxnSpPr/>
          <p:nvPr/>
        </p:nvCxnSpPr>
        <p:spPr bwMode="auto">
          <a:xfrm>
            <a:off x="6720802" y="3434058"/>
            <a:ext cx="1102596" cy="6764"/>
          </a:xfrm>
          <a:prstGeom prst="curvedConnector3">
            <a:avLst>
              <a:gd name="adj1" fmla="val 50000"/>
            </a:avLst>
          </a:prstGeom>
          <a:ln w="136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3025"/>
            <a:ext cx="12104333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gitlab.compute.dtu.dk/</a:t>
            </a:r>
            <a:r>
              <a:rPr lang="en-GB" b="1" dirty="0" err="1" smtClean="0"/>
              <a:t>tuhe</a:t>
            </a:r>
            <a:r>
              <a:rPr lang="en-GB" b="1" dirty="0" smtClean="0"/>
              <a:t>/</a:t>
            </a:r>
            <a:r>
              <a:rPr lang="en-GB" b="1" dirty="0" err="1" smtClean="0"/>
              <a:t>unitgrade_private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521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899" y="426127"/>
            <a:ext cx="9312374" cy="972716"/>
          </a:xfrm>
        </p:spPr>
        <p:txBody>
          <a:bodyPr/>
          <a:lstStyle/>
          <a:p>
            <a:r>
              <a:rPr lang="en-GB" dirty="0" smtClean="0"/>
              <a:t>End of year survey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07" t="10966" r="3570" b="9841"/>
          <a:stretch/>
        </p:blipFill>
        <p:spPr>
          <a:xfrm>
            <a:off x="262558" y="1398843"/>
            <a:ext cx="5040560" cy="5119318"/>
          </a:xfrm>
          <a:prstGeom prst="rect">
            <a:avLst/>
          </a:prstGeom>
        </p:spPr>
      </p:pic>
      <p:cxnSp>
        <p:nvCxnSpPr>
          <p:cNvPr id="9" name="Curved Connector 8"/>
          <p:cNvCxnSpPr/>
          <p:nvPr/>
        </p:nvCxnSpPr>
        <p:spPr bwMode="auto">
          <a:xfrm rot="10800000">
            <a:off x="5149911" y="3468928"/>
            <a:ext cx="1560698" cy="9575"/>
          </a:xfrm>
          <a:prstGeom prst="curvedConnector3">
            <a:avLst>
              <a:gd name="adj1" fmla="val 33318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43278" y="3330911"/>
            <a:ext cx="497251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err="1" smtClean="0">
                <a:latin typeface="+mn-lt"/>
              </a:rPr>
              <a:t>Codejuge</a:t>
            </a:r>
            <a:r>
              <a:rPr lang="en-GB" dirty="0" smtClean="0">
                <a:latin typeface="+mn-lt"/>
              </a:rPr>
              <a:t> ‘makes it easier to see where mistakes are’. </a:t>
            </a:r>
            <a:r>
              <a:rPr lang="en-GB" dirty="0">
                <a:latin typeface="+mn-lt"/>
              </a:rPr>
              <a:t/>
            </a:r>
            <a:br>
              <a:rPr lang="en-GB" dirty="0">
                <a:latin typeface="+mn-lt"/>
              </a:rPr>
            </a:br>
            <a:r>
              <a:rPr lang="en-GB" dirty="0" smtClean="0">
                <a:latin typeface="+mn-lt"/>
              </a:rPr>
              <a:t>Possibly the issue with VS-code?</a:t>
            </a:r>
            <a:endParaRPr lang="en-GB" dirty="0" smtClean="0">
              <a:latin typeface="+mn-lt"/>
            </a:endParaRPr>
          </a:p>
        </p:txBody>
      </p:sp>
      <p:cxnSp>
        <p:nvCxnSpPr>
          <p:cNvPr id="11" name="Curved Connector 10"/>
          <p:cNvCxnSpPr/>
          <p:nvPr/>
        </p:nvCxnSpPr>
        <p:spPr bwMode="auto">
          <a:xfrm rot="10800000">
            <a:off x="5182580" y="5623909"/>
            <a:ext cx="1560698" cy="9575"/>
          </a:xfrm>
          <a:prstGeom prst="curvedConnector3">
            <a:avLst>
              <a:gd name="adj1" fmla="val 50000"/>
            </a:avLst>
          </a:prstGeom>
          <a:ln w="2286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15286" y="5430684"/>
            <a:ext cx="5094343" cy="54373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Likes the debugger in </a:t>
            </a:r>
            <a:r>
              <a:rPr lang="en-GB" dirty="0" err="1" smtClean="0">
                <a:latin typeface="+mn-lt"/>
              </a:rPr>
              <a:t>unitgrade</a:t>
            </a:r>
            <a:r>
              <a:rPr lang="en-GB" dirty="0" smtClean="0">
                <a:latin typeface="+mn-lt"/>
              </a:rPr>
              <a:t>, but would ideally like to</a:t>
            </a:r>
          </a:p>
          <a:p>
            <a:pPr algn="l">
              <a:spcBef>
                <a:spcPts val="432"/>
              </a:spcBef>
            </a:pPr>
            <a:r>
              <a:rPr lang="en-GB" dirty="0" smtClean="0">
                <a:latin typeface="+mn-lt"/>
              </a:rPr>
              <a:t>Submit solution to an additional online </a:t>
            </a:r>
            <a:r>
              <a:rPr lang="en-GB" dirty="0" err="1" smtClean="0">
                <a:latin typeface="+mn-lt"/>
              </a:rPr>
              <a:t>autograder</a:t>
            </a:r>
            <a:r>
              <a:rPr lang="en-GB" dirty="0" smtClean="0">
                <a:latin typeface="+mn-lt"/>
              </a:rPr>
              <a:t>.</a:t>
            </a:r>
            <a:endParaRPr lang="en-GB" dirty="0" smtClean="0">
              <a:latin typeface="+mn-lt"/>
            </a:endParaRPr>
          </a:p>
        </p:txBody>
      </p:sp>
      <p:sp>
        <p:nvSpPr>
          <p:cNvPr id="13" name="Smiley Face 12"/>
          <p:cNvSpPr/>
          <p:nvPr/>
        </p:nvSpPr>
        <p:spPr bwMode="auto">
          <a:xfrm>
            <a:off x="113261" y="1412461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4" name="Smiley Face 13"/>
          <p:cNvSpPr/>
          <p:nvPr/>
        </p:nvSpPr>
        <p:spPr bwMode="auto">
          <a:xfrm>
            <a:off x="143968" y="1752066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5" name="Smiley Face 14"/>
          <p:cNvSpPr/>
          <p:nvPr/>
        </p:nvSpPr>
        <p:spPr bwMode="auto">
          <a:xfrm>
            <a:off x="92214" y="2009163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6" name="Smiley Face 15"/>
          <p:cNvSpPr/>
          <p:nvPr/>
        </p:nvSpPr>
        <p:spPr bwMode="auto">
          <a:xfrm>
            <a:off x="143968" y="2227028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7" name="Smiley Face 16"/>
          <p:cNvSpPr/>
          <p:nvPr/>
        </p:nvSpPr>
        <p:spPr bwMode="auto">
          <a:xfrm>
            <a:off x="98712" y="2438051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8" name="Smiley Face 17"/>
          <p:cNvSpPr/>
          <p:nvPr/>
        </p:nvSpPr>
        <p:spPr bwMode="auto">
          <a:xfrm>
            <a:off x="113261" y="2898411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9" name="Smiley Face 18"/>
          <p:cNvSpPr/>
          <p:nvPr/>
        </p:nvSpPr>
        <p:spPr bwMode="auto">
          <a:xfrm>
            <a:off x="95513" y="3558027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20" name="Smiley Face 19"/>
          <p:cNvSpPr/>
          <p:nvPr/>
        </p:nvSpPr>
        <p:spPr bwMode="auto">
          <a:xfrm>
            <a:off x="165300" y="4107710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21" name="Smiley Face 20"/>
          <p:cNvSpPr/>
          <p:nvPr/>
        </p:nvSpPr>
        <p:spPr bwMode="auto">
          <a:xfrm>
            <a:off x="143968" y="5008034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22" name="Smiley Face 21"/>
          <p:cNvSpPr/>
          <p:nvPr/>
        </p:nvSpPr>
        <p:spPr bwMode="auto">
          <a:xfrm>
            <a:off x="165300" y="6102489"/>
            <a:ext cx="237180" cy="243479"/>
          </a:xfrm>
          <a:prstGeom prst="smileyFac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75686" y="1145301"/>
            <a:ext cx="6726200" cy="13336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432"/>
              </a:spcBef>
            </a:pPr>
            <a:r>
              <a:rPr lang="en-GB" b="1" dirty="0" smtClean="0">
                <a:latin typeface="+mn-lt"/>
              </a:rPr>
              <a:t>My observations:</a:t>
            </a:r>
            <a:br>
              <a:rPr lang="en-GB" b="1" dirty="0" smtClean="0">
                <a:latin typeface="+mn-lt"/>
              </a:rPr>
            </a:br>
            <a:r>
              <a:rPr lang="en-GB" b="1" dirty="0" smtClean="0">
                <a:latin typeface="+mn-lt"/>
              </a:rPr>
              <a:t>High correlation between liking the tests and using a </a:t>
            </a:r>
          </a:p>
          <a:p>
            <a:pPr algn="l">
              <a:spcBef>
                <a:spcPts val="432"/>
              </a:spcBef>
            </a:pPr>
            <a:r>
              <a:rPr lang="en-GB" b="1" dirty="0">
                <a:latin typeface="+mn-lt"/>
              </a:rPr>
              <a:t>d</a:t>
            </a:r>
            <a:r>
              <a:rPr lang="en-GB" b="1" dirty="0" smtClean="0">
                <a:latin typeface="+mn-lt"/>
              </a:rPr>
              <a:t>ebugger/being at home with the IDE </a:t>
            </a:r>
          </a:p>
          <a:p>
            <a:pPr algn="l">
              <a:spcBef>
                <a:spcPts val="432"/>
              </a:spcBef>
            </a:pPr>
            <a:r>
              <a:rPr lang="en-GB" b="1" dirty="0" smtClean="0">
                <a:latin typeface="+mn-lt"/>
              </a:rPr>
              <a:t>Main problem was not having automatic VS-code support; </a:t>
            </a:r>
            <a:br>
              <a:rPr lang="en-GB" b="1" dirty="0" smtClean="0">
                <a:latin typeface="+mn-lt"/>
              </a:rPr>
            </a:br>
            <a:r>
              <a:rPr lang="en-GB" b="1" dirty="0" smtClean="0">
                <a:latin typeface="+mn-lt"/>
              </a:rPr>
              <a:t>this was unfortunately just due to not calling the files *_tests.py </a:t>
            </a:r>
            <a:r>
              <a:rPr lang="en-GB" b="1" dirty="0" smtClean="0">
                <a:latin typeface="+mn-lt"/>
                <a:sym typeface="Wingdings" panose="05000000000000000000" pitchFamily="2" charset="2"/>
              </a:rPr>
              <a:t>. </a:t>
            </a:r>
            <a:r>
              <a:rPr lang="en-GB" b="1" dirty="0" smtClean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43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702" y="-197010"/>
            <a:ext cx="9894358" cy="972716"/>
          </a:xfrm>
        </p:spPr>
        <p:txBody>
          <a:bodyPr/>
          <a:lstStyle/>
          <a:p>
            <a:r>
              <a:rPr lang="en-GB" dirty="0" smtClean="0"/>
              <a:t>Example: Week 2 in Alg. And data structures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-397" t="27796" r="397" b="51777"/>
          <a:stretch/>
        </p:blipFill>
        <p:spPr>
          <a:xfrm>
            <a:off x="5534563" y="2852936"/>
            <a:ext cx="6396719" cy="227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832702" y="832286"/>
            <a:ext cx="10104463" cy="4546800"/>
          </a:xfrm>
        </p:spPr>
        <p:txBody>
          <a:bodyPr/>
          <a:lstStyle/>
          <a:p>
            <a:r>
              <a:rPr lang="en-GB" dirty="0" err="1" smtClean="0"/>
              <a:t>Codejudge</a:t>
            </a:r>
            <a:r>
              <a:rPr lang="en-GB" dirty="0" smtClean="0"/>
              <a:t> </a:t>
            </a:r>
            <a:r>
              <a:rPr lang="en-GB" dirty="0" smtClean="0"/>
              <a:t>exercise is </a:t>
            </a:r>
            <a:r>
              <a:rPr lang="en-GB" dirty="0" smtClean="0"/>
              <a:t>based on console input/output</a:t>
            </a:r>
          </a:p>
          <a:p>
            <a:pPr lvl="1"/>
            <a:r>
              <a:rPr lang="en-GB" dirty="0" smtClean="0"/>
              <a:t>Reads input from </a:t>
            </a:r>
            <a:r>
              <a:rPr lang="en-GB" dirty="0" err="1" smtClean="0"/>
              <a:t>stdin</a:t>
            </a:r>
            <a:r>
              <a:rPr lang="en-GB" dirty="0" smtClean="0"/>
              <a:t> </a:t>
            </a:r>
            <a:r>
              <a:rPr lang="en-GB" dirty="0" smtClean="0"/>
              <a:t>and parse to integers sequences; then write result to </a:t>
            </a:r>
            <a:r>
              <a:rPr lang="en-GB" dirty="0" err="1" smtClean="0"/>
              <a:t>stdout</a:t>
            </a:r>
            <a:r>
              <a:rPr lang="en-GB" dirty="0" smtClean="0"/>
              <a:t> (red)</a:t>
            </a:r>
          </a:p>
          <a:p>
            <a:pPr lvl="1"/>
            <a:r>
              <a:rPr lang="en-GB" dirty="0" smtClean="0"/>
              <a:t>My version is just a function that </a:t>
            </a:r>
            <a:r>
              <a:rPr lang="en-GB" dirty="0" smtClean="0"/>
              <a:t>accepts </a:t>
            </a:r>
            <a:r>
              <a:rPr lang="en-GB" dirty="0" smtClean="0"/>
              <a:t>a list and returns an integer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6256" b="46677"/>
          <a:stretch/>
        </p:blipFill>
        <p:spPr>
          <a:xfrm>
            <a:off x="190550" y="1988840"/>
            <a:ext cx="5184576" cy="4247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ight Arrow 7"/>
          <p:cNvSpPr/>
          <p:nvPr/>
        </p:nvSpPr>
        <p:spPr bwMode="auto">
          <a:xfrm rot="10800000">
            <a:off x="2467942" y="3885424"/>
            <a:ext cx="1037390" cy="743335"/>
          </a:xfrm>
          <a:prstGeom prst="rightArrow">
            <a:avLst>
              <a:gd name="adj1" fmla="val 50000"/>
              <a:gd name="adj2" fmla="val 47772"/>
            </a:avLst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10800000">
            <a:off x="2467942" y="5692720"/>
            <a:ext cx="889191" cy="12327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52343" y="3800475"/>
            <a:ext cx="1336832" cy="893764"/>
          </a:xfrm>
          <a:prstGeom prst="rect">
            <a:avLst/>
          </a:prstGeom>
          <a:solidFill>
            <a:schemeClr val="accent1">
              <a:alpha val="24000"/>
            </a:schemeClr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52343" y="5608056"/>
            <a:ext cx="1336832" cy="197208"/>
          </a:xfrm>
          <a:prstGeom prst="rect">
            <a:avLst/>
          </a:prstGeom>
          <a:solidFill>
            <a:schemeClr val="accent1">
              <a:alpha val="24000"/>
            </a:schemeClr>
          </a:solidFill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432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err="1" smtClean="0">
              <a:ln>
                <a:noFill/>
              </a:ln>
              <a:solidFill>
                <a:srgbClr val="FFFFFF"/>
              </a:solidFill>
              <a:effectLst/>
              <a:latin typeface="+mn-lt"/>
              <a:ea typeface="ＭＳ Ｐゴシック" pitchFamily="-80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080" y="6435764"/>
            <a:ext cx="12104333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gitlab.compute.dtu.dk/</a:t>
            </a:r>
            <a:r>
              <a:rPr lang="en-GB" b="1" dirty="0" err="1" smtClean="0"/>
              <a:t>tuhe</a:t>
            </a:r>
            <a:r>
              <a:rPr lang="en-GB" b="1" dirty="0" smtClean="0"/>
              <a:t>/</a:t>
            </a:r>
            <a:r>
              <a:rPr lang="en-GB" b="1" dirty="0" err="1" smtClean="0"/>
              <a:t>unitgrade_private</a:t>
            </a:r>
            <a:r>
              <a:rPr lang="en-GB" b="1" dirty="0"/>
              <a:t>/-/</a:t>
            </a:r>
            <a:r>
              <a:rPr lang="en-GB" b="1" dirty="0" smtClean="0"/>
              <a:t>tree/master/examples/02105/instructor/week2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1225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662" y="-120658"/>
            <a:ext cx="9312374" cy="972716"/>
          </a:xfrm>
        </p:spPr>
        <p:txBody>
          <a:bodyPr/>
          <a:lstStyle/>
          <a:p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629" y="1405127"/>
            <a:ext cx="5766569" cy="5274249"/>
          </a:xfrm>
        </p:spPr>
        <p:txBody>
          <a:bodyPr/>
          <a:lstStyle/>
          <a:p>
            <a:r>
              <a:rPr lang="en-GB" dirty="0" err="1" smtClean="0"/>
              <a:t>Codejudge</a:t>
            </a:r>
            <a:r>
              <a:rPr lang="en-GB" dirty="0" smtClean="0"/>
              <a:t> is </a:t>
            </a:r>
            <a:r>
              <a:rPr lang="en-GB" dirty="0" smtClean="0"/>
              <a:t>not a great </a:t>
            </a:r>
            <a:r>
              <a:rPr lang="en-GB" dirty="0" smtClean="0"/>
              <a:t>IDE:</a:t>
            </a:r>
            <a:endParaRPr lang="en-GB" dirty="0" smtClean="0"/>
          </a:p>
          <a:p>
            <a:pPr lvl="1"/>
            <a:r>
              <a:rPr lang="en-GB" dirty="0" smtClean="0"/>
              <a:t>No </a:t>
            </a:r>
            <a:r>
              <a:rPr lang="en-GB" dirty="0" err="1" smtClean="0"/>
              <a:t>linting</a:t>
            </a:r>
            <a:endParaRPr lang="en-GB" dirty="0" smtClean="0"/>
          </a:p>
          <a:p>
            <a:pPr lvl="1"/>
            <a:r>
              <a:rPr lang="en-GB" dirty="0" smtClean="0"/>
              <a:t>No syntax highlighting</a:t>
            </a:r>
          </a:p>
          <a:p>
            <a:pPr lvl="1"/>
            <a:r>
              <a:rPr lang="en-GB" dirty="0" smtClean="0"/>
              <a:t>No autocomplete</a:t>
            </a:r>
          </a:p>
          <a:p>
            <a:pPr lvl="1"/>
            <a:r>
              <a:rPr lang="en-GB" dirty="0" smtClean="0"/>
              <a:t>No debugger</a:t>
            </a:r>
          </a:p>
          <a:p>
            <a:pPr lvl="1"/>
            <a:r>
              <a:rPr lang="en-GB" dirty="0" smtClean="0"/>
              <a:t>No immediate output-display (menus)</a:t>
            </a:r>
            <a:endParaRPr lang="en-GB" dirty="0" smtClean="0"/>
          </a:p>
          <a:p>
            <a:pPr lvl="1"/>
            <a:r>
              <a:rPr lang="en-GB" dirty="0" smtClean="0"/>
              <a:t>Code disappears between submissions(!)</a:t>
            </a:r>
          </a:p>
          <a:p>
            <a:pPr lvl="1"/>
            <a:r>
              <a:rPr lang="en-GB" dirty="0" smtClean="0"/>
              <a:t>Tab key does not work (!)</a:t>
            </a:r>
            <a:endParaRPr lang="en-GB" dirty="0" smtClean="0"/>
          </a:p>
          <a:p>
            <a:r>
              <a:rPr lang="en-GB" dirty="0" smtClean="0"/>
              <a:t>Hard to solve ‘easy’ </a:t>
            </a:r>
            <a:r>
              <a:rPr lang="en-GB" dirty="0" smtClean="0"/>
              <a:t>exercises. Presumably, programming </a:t>
            </a:r>
            <a:r>
              <a:rPr lang="en-GB" dirty="0" smtClean="0"/>
              <a:t>is done offline. </a:t>
            </a:r>
          </a:p>
          <a:p>
            <a:pPr lvl="1"/>
            <a:r>
              <a:rPr lang="en-GB" dirty="0" smtClean="0"/>
              <a:t>But </a:t>
            </a:r>
            <a:r>
              <a:rPr lang="en-GB" dirty="0" smtClean="0"/>
              <a:t>input/output still happens </a:t>
            </a:r>
            <a:r>
              <a:rPr lang="en-GB" dirty="0" smtClean="0"/>
              <a:t>through </a:t>
            </a:r>
            <a:r>
              <a:rPr lang="en-GB" dirty="0" err="1" smtClean="0"/>
              <a:t>stdin</a:t>
            </a:r>
            <a:r>
              <a:rPr lang="en-GB" dirty="0" smtClean="0"/>
              <a:t>/</a:t>
            </a:r>
            <a:r>
              <a:rPr lang="en-GB" dirty="0" err="1" smtClean="0"/>
              <a:t>stdout</a:t>
            </a:r>
            <a:r>
              <a:rPr lang="en-GB" dirty="0" smtClean="0"/>
              <a:t>, so good luck debugging!</a:t>
            </a:r>
            <a:endParaRPr lang="en-GB" dirty="0" smtClean="0"/>
          </a:p>
          <a:p>
            <a:r>
              <a:rPr lang="en-GB" dirty="0" err="1" smtClean="0"/>
              <a:t>Unittests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Pycharm</a:t>
            </a:r>
            <a:r>
              <a:rPr lang="en-GB" dirty="0" smtClean="0"/>
              <a:t>/VS Code automatically recognize them</a:t>
            </a:r>
          </a:p>
          <a:p>
            <a:pPr lvl="1"/>
            <a:r>
              <a:rPr lang="en-GB" dirty="0" smtClean="0"/>
              <a:t>Plugins show successful/failed tests (bottom)</a:t>
            </a:r>
          </a:p>
          <a:p>
            <a:pPr lvl="1"/>
            <a:r>
              <a:rPr lang="en-GB" dirty="0" smtClean="0"/>
              <a:t>1-click navigation, easy re-runs, debugger, etc.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-1416" t="13668" r="1416" b="1931"/>
          <a:stretch/>
        </p:blipFill>
        <p:spPr>
          <a:xfrm>
            <a:off x="5087094" y="116633"/>
            <a:ext cx="4752528" cy="279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198" y="2550520"/>
            <a:ext cx="6141422" cy="4149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Curved Connector 9"/>
          <p:cNvCxnSpPr/>
          <p:nvPr/>
        </p:nvCxnSpPr>
        <p:spPr bwMode="auto">
          <a:xfrm>
            <a:off x="5304358" y="6093296"/>
            <a:ext cx="1222896" cy="216024"/>
          </a:xfrm>
          <a:prstGeom prst="curvedConnector3">
            <a:avLst>
              <a:gd name="adj1" fmla="val 50000"/>
            </a:avLst>
          </a:prstGeom>
          <a:ln w="130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3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662" y="284013"/>
            <a:ext cx="9312374" cy="972716"/>
          </a:xfrm>
        </p:spPr>
        <p:txBody>
          <a:bodyPr/>
          <a:lstStyle/>
          <a:p>
            <a:r>
              <a:rPr lang="en-GB" dirty="0" smtClean="0"/>
              <a:t>Development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596162" y="98728"/>
            <a:ext cx="3695750" cy="643334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22598" y="1432886"/>
            <a:ext cx="6973564" cy="4536504"/>
          </a:xfrm>
        </p:spPr>
        <p:txBody>
          <a:bodyPr/>
          <a:lstStyle/>
          <a:p>
            <a:r>
              <a:rPr lang="en-GB" dirty="0" smtClean="0"/>
              <a:t>Simple tests (</a:t>
            </a:r>
            <a:r>
              <a:rPr lang="en-GB" dirty="0" err="1" smtClean="0"/>
              <a:t>fibonachi</a:t>
            </a:r>
            <a:r>
              <a:rPr lang="en-GB" dirty="0" smtClean="0"/>
              <a:t> numbers etc.) are easy. However,</a:t>
            </a:r>
          </a:p>
          <a:p>
            <a:r>
              <a:rPr lang="en-GB" dirty="0" smtClean="0"/>
              <a:t>Hard limitations:</a:t>
            </a:r>
            <a:endParaRPr lang="en-GB" dirty="0"/>
          </a:p>
          <a:p>
            <a:pPr lvl="1"/>
            <a:r>
              <a:rPr lang="en-GB" dirty="0" smtClean="0"/>
              <a:t>You cannot use packages that are not included in </a:t>
            </a:r>
            <a:r>
              <a:rPr lang="en-GB" dirty="0" err="1" smtClean="0"/>
              <a:t>codejudge</a:t>
            </a:r>
            <a:r>
              <a:rPr lang="en-GB" dirty="0" smtClean="0"/>
              <a:t>:</a:t>
            </a:r>
          </a:p>
          <a:p>
            <a:pPr lvl="2"/>
            <a:r>
              <a:rPr lang="en-GB" dirty="0" err="1" smtClean="0"/>
              <a:t>Sympy</a:t>
            </a:r>
            <a:endParaRPr lang="en-GB" dirty="0"/>
          </a:p>
          <a:p>
            <a:pPr lvl="2"/>
            <a:r>
              <a:rPr lang="en-GB" dirty="0" err="1"/>
              <a:t>Sklearn</a:t>
            </a:r>
            <a:endParaRPr lang="en-GB" dirty="0"/>
          </a:p>
          <a:p>
            <a:pPr lvl="2"/>
            <a:r>
              <a:rPr lang="en-GB" dirty="0" smtClean="0"/>
              <a:t>Torch</a:t>
            </a:r>
          </a:p>
          <a:p>
            <a:r>
              <a:rPr lang="en-GB" dirty="0" smtClean="0"/>
              <a:t>Seems difficult </a:t>
            </a:r>
            <a:r>
              <a:rPr lang="en-GB" dirty="0"/>
              <a:t>to </a:t>
            </a:r>
            <a:r>
              <a:rPr lang="en-GB" dirty="0" smtClean="0"/>
              <a:t>use/maintain </a:t>
            </a:r>
            <a:r>
              <a:rPr lang="en-GB" dirty="0"/>
              <a:t>beyond toy exercises?</a:t>
            </a:r>
          </a:p>
          <a:p>
            <a:pPr lvl="1"/>
            <a:r>
              <a:rPr lang="en-GB" dirty="0" smtClean="0"/>
              <a:t>Modules/packages </a:t>
            </a:r>
          </a:p>
          <a:p>
            <a:pPr lvl="1"/>
            <a:r>
              <a:rPr lang="en-GB" dirty="0" smtClean="0"/>
              <a:t>tests that goes beyond equality</a:t>
            </a:r>
          </a:p>
          <a:p>
            <a:pPr lvl="2"/>
            <a:r>
              <a:rPr lang="en-GB" dirty="0" smtClean="0"/>
              <a:t>Token judge</a:t>
            </a:r>
          </a:p>
          <a:p>
            <a:pPr lvl="2"/>
            <a:r>
              <a:rPr lang="en-GB" dirty="0" smtClean="0"/>
              <a:t>Custom judge</a:t>
            </a:r>
          </a:p>
          <a:p>
            <a:pPr lvl="2"/>
            <a:r>
              <a:rPr lang="en-GB" dirty="0" smtClean="0"/>
              <a:t>Approximate judge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4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DNEW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_LOCKS" val="0"/>
</p:tagLst>
</file>

<file path=ppt/theme/theme1.xml><?xml version="1.0" encoding="utf-8"?>
<a:theme xmlns:a="http://schemas.openxmlformats.org/drawingml/2006/main" name="Blank">
  <a:themeElements>
    <a:clrScheme name="DTU">
      <a:dk1>
        <a:srgbClr val="000000"/>
      </a:dk1>
      <a:lt1>
        <a:srgbClr val="FFFFFF"/>
      </a:lt1>
      <a:dk2>
        <a:srgbClr val="990000"/>
      </a:dk2>
      <a:lt2>
        <a:srgbClr val="79238E"/>
      </a:lt2>
      <a:accent1>
        <a:srgbClr val="990000"/>
      </a:accent1>
      <a:accent2>
        <a:srgbClr val="2F3EEA"/>
      </a:accent2>
      <a:accent3>
        <a:srgbClr val="1FD082"/>
      </a:accent3>
      <a:accent4>
        <a:srgbClr val="171748"/>
      </a:accent4>
      <a:accent5>
        <a:srgbClr val="F6D04D"/>
      </a:accent5>
      <a:accent6>
        <a:srgbClr val="FC7634"/>
      </a:accent6>
      <a:hlink>
        <a:srgbClr val="2F3EEA"/>
      </a:hlink>
      <a:folHlink>
        <a:srgbClr val="990000"/>
      </a:folHlink>
    </a:clrScheme>
    <a:fontScheme name="DT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432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err="1" smtClean="0">
            <a:ln>
              <a:noFill/>
            </a:ln>
            <a:solidFill>
              <a:srgbClr val="FFFFFF"/>
            </a:solidFill>
            <a:effectLst/>
            <a:latin typeface="+mn-lt"/>
            <a:ea typeface="ＭＳ Ｐゴシック" pitchFamily="-80" charset="-128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432"/>
          </a:spcBef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lank.potx" id="{3B38FA3B-2246-40E5-A61A-EA1559A3CD76}" vid="{D5F764FD-A73C-4B6C-BF48-3536DEB79AD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item1.xml><?xml version="1.0" encoding="utf-8"?>
<TemplafySlideFormConfiguration><![CDATA[{"formFields":[],"formDataEntries":[]}]]></TemplafySlideFormConfiguration>
</file>

<file path=customXml/item2.xml><?xml version="1.0" encoding="utf-8"?>
<TemplafySlideFormConfiguration><![CDATA[{"formFields":[],"formDataEntries":[]}]]></TemplafySlideFormConfiguration>
</file>

<file path=customXml/item3.xml><?xml version="1.0" encoding="utf-8"?>
<TemplafySlideTemplateConfiguration><![CDATA[{"elementsMetadata":[],"enableDocumentContentUpdater":true,"documentContentValidatorConfiguration":{"enableDocumentContentValidator":false,"documentContentValidatorVersion":0},"slideId":"636837486369753289","version":"1.2"}]]></TemplafySlideTemplateConfiguration>
</file>

<file path=customXml/item4.xml><?xml version="1.0" encoding="utf-8"?>
<TemplafyTemplateConfiguration><![CDATA[{"elementsMetadata":[{"type":"shape","id":"2fce62a0-f28a-44e1-a519-0cbe37b25f7a","elementConfiguration":{"binding":"UserProfile.Offices.Workarea_{{DocumentLanguage}}","disableUpdates":false,"type":"text"}},{"type":"shape","id":"58465eeb-cfe0-4970-97ec-88179dc0a9c2","elementConfiguration":{"binding":"Form.Date","format":"{{DateFormats.GeneralDate}}","disableUpdates":false,"type":"date"}},{"type":"shape","id":"5020bdfb-1912-4d6d-a5c3-71b7da283692","elementConfiguration":{"binding":"Form.PresentationTitle","disableUpdates":false,"type":"text"}},{"type":"shape","id":"8d5b95d1-8a23-4044-9620-bf5e7305a170","elementConfiguration":{"binding":"UserProfile.Offices.Workarea_{{DocumentLanguage}}","disableUpdates":false,"type":"text"}},{"type":"shape","id":"79fbb3c3-dd89-47ef-91e9-e0bd2bb0942f","elementConfiguration":{"binding":"Form.Date","format":"{{DateFormats.GeneralDate}}","disableUpdates":false,"type":"date"}},{"type":"shape","id":"5e9447ba-0dff-46ec-ac33-540c046ca40a","elementConfiguration":{"binding":"Form.PresentationTitle","disableUpdates":false,"type":"text"}}],"transformationConfigurations":[{"language":"{{DocumentLanguage}}","disableUpdates":false,"type":"proofingLanguage"}],"enableDocumentContentUpdater":true,"templateName":"DTU Template 16_9 - Corporate red","templateDescription":"","version":"1.2"}]]></TemplafyTemplateConfiguration>
</file>

<file path=customXml/item5.xml><?xml version="1.0" encoding="utf-8"?>
<TemplafyFormConfiguration><![CDATA[{"formFields":[{"required":false,"type":"datePicker","name":"Date","label":"Date","helpTexts":{"prefix":"","postfix":""},"spacing":{},"fullyQualifiedName":"Date"},{"required":false,"placeholder":"","lines":0,"type":"textBox","name":"PresentationTitle","label":"Presentation title","helpTexts":{"prefix":"","postfix":""},"spacing":{},"fullyQualifiedName":"PresentationTitle"}],"formDataEntries":[{"name":"Date","value":"4Xm7d242HGo446IH5nRjQA=="},{"name":"PresentationTitle","value":"ZR/I84ubq+6CkRKNk7nn9w=="}]}]]></TemplafyFormConfiguration>
</file>

<file path=customXml/item6.xml><?xml version="1.0" encoding="utf-8"?>
<TemplafySlideTemplateConfiguration><![CDATA[{"elementsMetadata":[],"enableDocumentContentUpdater":true,"documentContentValidatorConfiguration":{"enableDocumentContentValidator":false,"documentContentValidatorVersion":0},"slideId":"636837486369128185","version":"1.2"}]]></TemplafySlideTemplateConfiguration>
</file>

<file path=customXml/item7.xml><?xml version="1.0" encoding="utf-8"?>
<TemplafySlideFormConfiguration><![CDATA[{"formFields":[],"formDataEntries":[]}]]></TemplafySlideFormConfiguration>
</file>

<file path=customXml/item8.xml><?xml version="1.0" encoding="utf-8"?>
<TemplafySlideTemplateConfiguration><![CDATA[{"elementsMetadata":[],"enableDocumentContentUpdater":true,"documentContentValidatorConfiguration":{"enableDocumentContentValidator":false,"documentContentValidatorVersion":0},"slideId":"636837486369753289","version":"1.2"}]]></TemplafySlideTemplateConfiguration>
</file>

<file path=customXml/itemProps1.xml><?xml version="1.0" encoding="utf-8"?>
<ds:datastoreItem xmlns:ds="http://schemas.openxmlformats.org/officeDocument/2006/customXml" ds:itemID="{56C8BFB2-A911-4310-9D4A-421D773FAFA6}">
  <ds:schemaRefs/>
</ds:datastoreItem>
</file>

<file path=customXml/itemProps2.xml><?xml version="1.0" encoding="utf-8"?>
<ds:datastoreItem xmlns:ds="http://schemas.openxmlformats.org/officeDocument/2006/customXml" ds:itemID="{F4C08C7F-F953-44DE-ACDE-930692BDDB0F}">
  <ds:schemaRefs/>
</ds:datastoreItem>
</file>

<file path=customXml/itemProps3.xml><?xml version="1.0" encoding="utf-8"?>
<ds:datastoreItem xmlns:ds="http://schemas.openxmlformats.org/officeDocument/2006/customXml" ds:itemID="{02E7CCCE-613B-4CED-B813-E473EA1E01B2}">
  <ds:schemaRefs/>
</ds:datastoreItem>
</file>

<file path=customXml/itemProps4.xml><?xml version="1.0" encoding="utf-8"?>
<ds:datastoreItem xmlns:ds="http://schemas.openxmlformats.org/officeDocument/2006/customXml" ds:itemID="{1334258C-C3E7-4029-A615-C886A240FB15}">
  <ds:schemaRefs/>
</ds:datastoreItem>
</file>

<file path=customXml/itemProps5.xml><?xml version="1.0" encoding="utf-8"?>
<ds:datastoreItem xmlns:ds="http://schemas.openxmlformats.org/officeDocument/2006/customXml" ds:itemID="{05DC2B94-7C1B-4C14-83B0-9CD2A82C27E0}">
  <ds:schemaRefs/>
</ds:datastoreItem>
</file>

<file path=customXml/itemProps6.xml><?xml version="1.0" encoding="utf-8"?>
<ds:datastoreItem xmlns:ds="http://schemas.openxmlformats.org/officeDocument/2006/customXml" ds:itemID="{11FAAC39-0A3A-4CC2-A9C1-60940B78AE17}">
  <ds:schemaRefs/>
</ds:datastoreItem>
</file>

<file path=customXml/itemProps7.xml><?xml version="1.0" encoding="utf-8"?>
<ds:datastoreItem xmlns:ds="http://schemas.openxmlformats.org/officeDocument/2006/customXml" ds:itemID="{B1255BB5-51C0-4A5C-AFE5-E4A317D04CF1}">
  <ds:schemaRefs/>
</ds:datastoreItem>
</file>

<file path=customXml/itemProps8.xml><?xml version="1.0" encoding="utf-8"?>
<ds:datastoreItem xmlns:ds="http://schemas.openxmlformats.org/officeDocument/2006/customXml" ds:itemID="{9CABEF8A-172F-48BB-9B7B-5A5ACB3AC88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2475</TotalTime>
  <Words>595</Words>
  <Application>Microsoft Office PowerPoint</Application>
  <PresentationFormat>Custom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Verdana</vt:lpstr>
      <vt:lpstr>Wingdings</vt:lpstr>
      <vt:lpstr>Blank</vt:lpstr>
      <vt:lpstr>02465 KID</vt:lpstr>
      <vt:lpstr>Programming in project work (25% of grade)</vt:lpstr>
      <vt:lpstr>High compliance &amp; positive reception</vt:lpstr>
      <vt:lpstr>PowerPoint Presentation</vt:lpstr>
      <vt:lpstr>Idea:</vt:lpstr>
      <vt:lpstr>End of year survey</vt:lpstr>
      <vt:lpstr>Example: Week 2 in Alg. And data structures</vt:lpstr>
      <vt:lpstr>Interface</vt:lpstr>
      <vt:lpstr>Development</vt:lpstr>
      <vt:lpstr>Optional web interface</vt:lpstr>
    </vt:vector>
  </TitlesOfParts>
  <Company>DTU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Tue Herlau</dc:creator>
  <cp:lastModifiedBy>Tue Herlau</cp:lastModifiedBy>
  <cp:revision>65</cp:revision>
  <dcterms:created xsi:type="dcterms:W3CDTF">2022-06-08T14:48:19Z</dcterms:created>
  <dcterms:modified xsi:type="dcterms:W3CDTF">2022-06-10T12:32:42Z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dIsCodeFreeTemplate">
    <vt:lpwstr>True</vt:lpwstr>
  </property>
  <property fmtid="{D5CDD505-2E9C-101B-9397-08002B2CF9AE}" pid="3" name="TemplafyTenantId">
    <vt:lpwstr>dtu</vt:lpwstr>
  </property>
  <property fmtid="{D5CDD505-2E9C-101B-9397-08002B2CF9AE}" pid="4" name="TemplafyTemplateId">
    <vt:lpwstr>636784030496976655</vt:lpwstr>
  </property>
  <property fmtid="{D5CDD505-2E9C-101B-9397-08002B2CF9AE}" pid="5" name="TemplafyUserProfileId">
    <vt:lpwstr>636838302414865013</vt:lpwstr>
  </property>
  <property fmtid="{D5CDD505-2E9C-101B-9397-08002B2CF9AE}" pid="6" name="TemplafyLanguageCode">
    <vt:lpwstr>en-GB</vt:lpwstr>
  </property>
</Properties>
</file>